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58" r:id="rId4"/>
    <p:sldId id="260" r:id="rId5"/>
    <p:sldId id="261" r:id="rId6"/>
    <p:sldId id="263" r:id="rId7"/>
    <p:sldId id="264" r:id="rId8"/>
    <p:sldId id="265" r:id="rId9"/>
    <p:sldId id="266" r:id="rId10"/>
    <p:sldId id="262" r:id="rId11"/>
    <p:sldId id="267" r:id="rId12"/>
    <p:sldId id="268" r:id="rId13"/>
    <p:sldId id="269" r:id="rId14"/>
    <p:sldId id="270" r:id="rId15"/>
    <p:sldId id="291" r:id="rId16"/>
    <p:sldId id="294"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6" r:id="rId30"/>
    <p:sldId id="287" r:id="rId31"/>
    <p:sldId id="288" r:id="rId32"/>
    <p:sldId id="289" r:id="rId33"/>
    <p:sldId id="290" r:id="rId34"/>
    <p:sldId id="284" r:id="rId35"/>
    <p:sldId id="285" r:id="rId36"/>
    <p:sldId id="295"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39450"/>
    </p:cViewPr>
  </p:outlineViewPr>
  <p:notesTextViewPr>
    <p:cViewPr>
      <p:scale>
        <a:sx n="1" d="1"/>
        <a:sy n="1" d="1"/>
      </p:scale>
      <p:origin x="0" y="0"/>
    </p:cViewPr>
  </p:notesText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951D3-0D39-4E15-81A0-6E8F6B6B6C09}" type="datetimeFigureOut">
              <a:rPr lang="en-US" smtClean="0"/>
              <a:t>5/26/2014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958B42-26A1-4EA7-808A-EB1EF09B2586}" type="slidenum">
              <a:rPr lang="en-US" smtClean="0"/>
              <a:t>‹#›</a:t>
            </a:fld>
            <a:endParaRPr lang="en-US"/>
          </a:p>
        </p:txBody>
      </p:sp>
    </p:spTree>
    <p:extLst>
      <p:ext uri="{BB962C8B-B14F-4D97-AF65-F5344CB8AC3E}">
        <p14:creationId xmlns:p14="http://schemas.microsoft.com/office/powerpoint/2010/main" val="3318488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10D106E-F584-404C-8446-EFE2D2DDF477}" type="datetimeFigureOut">
              <a:rPr lang="en-US" smtClean="0"/>
              <a:t>5/26/2014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42E392A-DF78-4CBC-8B01-133C151D3176}"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0D106E-F584-404C-8446-EFE2D2DDF477}"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E392A-DF78-4CBC-8B01-133C151D31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0D106E-F584-404C-8446-EFE2D2DDF477}"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E392A-DF78-4CBC-8B01-133C151D31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0D106E-F584-404C-8446-EFE2D2DDF477}"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E392A-DF78-4CBC-8B01-133C151D31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0D106E-F584-404C-8446-EFE2D2DDF477}"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42E392A-DF78-4CBC-8B01-133C151D317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0D106E-F584-404C-8446-EFE2D2DDF477}"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E392A-DF78-4CBC-8B01-133C151D31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0D106E-F584-404C-8446-EFE2D2DDF477}" type="datetimeFigureOut">
              <a:rPr lang="en-US" smtClean="0"/>
              <a:t>5/26/2014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E392A-DF78-4CBC-8B01-133C151D31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0D106E-F584-404C-8446-EFE2D2DDF477}" type="datetimeFigureOut">
              <a:rPr lang="en-US" smtClean="0"/>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E392A-DF78-4CBC-8B01-133C151D31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D106E-F584-404C-8446-EFE2D2DDF477}" type="datetimeFigureOut">
              <a:rPr lang="en-US" smtClean="0"/>
              <a:t>5/26/2014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E392A-DF78-4CBC-8B01-133C151D31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0D106E-F584-404C-8446-EFE2D2DDF477}"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E392A-DF78-4CBC-8B01-133C151D31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0D106E-F584-404C-8446-EFE2D2DDF477}"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E392A-DF78-4CBC-8B01-133C151D31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10D106E-F584-404C-8446-EFE2D2DDF477}" type="datetimeFigureOut">
              <a:rPr lang="en-US" smtClean="0"/>
              <a:t>5/26/2014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42E392A-DF78-4CBC-8B01-133C151D317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00000"/>
                </a:solidFill>
              </a:rPr>
              <a:t>Discipline in the Old Testament</a:t>
            </a:r>
            <a:endParaRPr lang="en-US" dirty="0">
              <a:solidFill>
                <a:srgbClr val="C00000"/>
              </a:solidFill>
            </a:endParaRPr>
          </a:p>
        </p:txBody>
      </p:sp>
      <p:sp>
        <p:nvSpPr>
          <p:cNvPr id="3" name="Subtitle 2"/>
          <p:cNvSpPr>
            <a:spLocks noGrp="1"/>
          </p:cNvSpPr>
          <p:nvPr>
            <p:ph type="subTitle" idx="1"/>
          </p:nvPr>
        </p:nvSpPr>
        <p:spPr/>
        <p:txBody>
          <a:bodyPr/>
          <a:lstStyle/>
          <a:p>
            <a:r>
              <a:rPr lang="en-US" sz="4400" b="1" dirty="0" smtClean="0">
                <a:solidFill>
                  <a:schemeClr val="bg1"/>
                </a:solidFill>
                <a:latin typeface="+mj-lt"/>
              </a:rPr>
              <a:t>Is God a Killer?</a:t>
            </a:r>
          </a:p>
          <a:p>
            <a:r>
              <a:rPr lang="en-US" b="1" dirty="0" smtClean="0">
                <a:solidFill>
                  <a:schemeClr val="bg1"/>
                </a:solidFill>
                <a:latin typeface="+mj-lt"/>
              </a:rPr>
              <a:t>By Jean Sheldon</a:t>
            </a:r>
            <a:endParaRPr lang="en-US" b="1" dirty="0">
              <a:solidFill>
                <a:schemeClr val="bg1"/>
              </a:solidFill>
              <a:latin typeface="+mj-lt"/>
            </a:endParaRPr>
          </a:p>
        </p:txBody>
      </p:sp>
    </p:spTree>
    <p:extLst>
      <p:ext uri="{BB962C8B-B14F-4D97-AF65-F5344CB8AC3E}">
        <p14:creationId xmlns:p14="http://schemas.microsoft.com/office/powerpoint/2010/main" val="485619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14400"/>
          </a:xfrm>
        </p:spPr>
        <p:txBody>
          <a:bodyPr/>
          <a:lstStyle/>
          <a:p>
            <a:r>
              <a:rPr lang="en-US" dirty="0" smtClean="0">
                <a:solidFill>
                  <a:srgbClr val="C00000"/>
                </a:solidFill>
              </a:rPr>
              <a:t>Hermeneutical Issues</a:t>
            </a:r>
            <a:endParaRPr lang="en-US" dirty="0">
              <a:solidFill>
                <a:srgbClr val="C00000"/>
              </a:solidFill>
            </a:endParaRPr>
          </a:p>
        </p:txBody>
      </p:sp>
      <p:sp>
        <p:nvSpPr>
          <p:cNvPr id="3" name="Content Placeholder 2"/>
          <p:cNvSpPr>
            <a:spLocks noGrp="1"/>
          </p:cNvSpPr>
          <p:nvPr>
            <p:ph idx="1"/>
          </p:nvPr>
        </p:nvSpPr>
        <p:spPr>
          <a:xfrm>
            <a:off x="457200" y="1219200"/>
            <a:ext cx="8229600" cy="5181600"/>
          </a:xfrm>
        </p:spPr>
        <p:txBody>
          <a:bodyPr>
            <a:normAutofit fontScale="92500" lnSpcReduction="10000"/>
          </a:bodyPr>
          <a:lstStyle/>
          <a:p>
            <a:r>
              <a:rPr lang="en-US" dirty="0" smtClean="0"/>
              <a:t>Typically we have taken passages that speak of God directly destroying the wicked at the end, and by using other passages, show that the destruction is not a direct act of God. Yet we deny this hermeneutic, which works just as well, regarding stories where God is said to destroy people.</a:t>
            </a:r>
          </a:p>
          <a:p>
            <a:r>
              <a:rPr lang="en-US" dirty="0" smtClean="0"/>
              <a:t>If we could believe that God did not directly harden Pharaoh’s heart (Ellen White) and that the fires of hell do not really burn forever and ever, again, by using other texts (historic Adventism), why do we insist that God actually did send the flood and burn up Sodom and Gomorrah </a:t>
            </a:r>
            <a:r>
              <a:rPr lang="en-US" i="1" dirty="0" smtClean="0"/>
              <a:t>simply because it says He did</a:t>
            </a:r>
            <a:r>
              <a:rPr lang="en-US" dirty="0" smtClean="0"/>
              <a:t>? Is this a consistent hermeneutic?</a:t>
            </a:r>
            <a:endParaRPr lang="en-US" dirty="0"/>
          </a:p>
        </p:txBody>
      </p:sp>
    </p:spTree>
    <p:extLst>
      <p:ext uri="{BB962C8B-B14F-4D97-AF65-F5344CB8AC3E}">
        <p14:creationId xmlns:p14="http://schemas.microsoft.com/office/powerpoint/2010/main" val="3556608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Did God Do These Things?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“The Lord will send on you disaster, panic, frustration in everything you attempt to do.” </a:t>
            </a:r>
          </a:p>
          <a:p>
            <a:r>
              <a:rPr lang="en-US" dirty="0" smtClean="0"/>
              <a:t>“The Lord will cause pestilence cling to you until it consumes you from the land.”</a:t>
            </a:r>
          </a:p>
          <a:p>
            <a:r>
              <a:rPr lang="en-US" dirty="0" smtClean="0"/>
              <a:t>“The Lord will afflict you with consumption, fever, inflammation, with blazing heat and drought, and with blight and mildew.”</a:t>
            </a:r>
          </a:p>
          <a:p>
            <a:r>
              <a:rPr lang="en-US" dirty="0" smtClean="0"/>
              <a:t>“The Lord will make you defeated before your enemies.”</a:t>
            </a:r>
          </a:p>
          <a:p>
            <a:r>
              <a:rPr lang="en-US" dirty="0" smtClean="0"/>
              <a:t>“The Lord will afflict you with the boils of Egypt, with ulcers, scurvy, and itch.” Deut. 28</a:t>
            </a:r>
            <a:endParaRPr lang="en-US" dirty="0"/>
          </a:p>
        </p:txBody>
      </p:sp>
    </p:spTree>
    <p:extLst>
      <p:ext uri="{BB962C8B-B14F-4D97-AF65-F5344CB8AC3E}">
        <p14:creationId xmlns:p14="http://schemas.microsoft.com/office/powerpoint/2010/main" val="273961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928360"/>
          </a:xfrm>
        </p:spPr>
        <p:txBody>
          <a:bodyPr>
            <a:normAutofit lnSpcReduction="10000"/>
          </a:bodyPr>
          <a:lstStyle/>
          <a:p>
            <a:r>
              <a:rPr lang="en-US" dirty="0"/>
              <a:t>God </a:t>
            </a:r>
            <a:r>
              <a:rPr lang="en-US" dirty="0" smtClean="0"/>
              <a:t>hardens </a:t>
            </a:r>
            <a:r>
              <a:rPr lang="en-US" dirty="0"/>
              <a:t>Pharaoh’s heart (Ex. </a:t>
            </a:r>
            <a:r>
              <a:rPr lang="en-US" dirty="0" smtClean="0"/>
              <a:t>7:3; 9:12; 10:1, 20, 27; 11:10).</a:t>
            </a:r>
            <a:endParaRPr lang="en-US" dirty="0"/>
          </a:p>
          <a:p>
            <a:r>
              <a:rPr lang="en-US" dirty="0" smtClean="0"/>
              <a:t>God puts a leprous disease in a house (Lev. 14:34).</a:t>
            </a:r>
          </a:p>
          <a:p>
            <a:r>
              <a:rPr lang="en-US" dirty="0" smtClean="0"/>
              <a:t>God sends an evil spirit between </a:t>
            </a:r>
            <a:r>
              <a:rPr lang="en-US" dirty="0" err="1" smtClean="0"/>
              <a:t>Abimelech</a:t>
            </a:r>
            <a:r>
              <a:rPr lang="en-US" dirty="0" smtClean="0"/>
              <a:t> and the lords of </a:t>
            </a:r>
            <a:r>
              <a:rPr lang="en-US" dirty="0" err="1" smtClean="0"/>
              <a:t>Shechem</a:t>
            </a:r>
            <a:r>
              <a:rPr lang="en-US" dirty="0" smtClean="0"/>
              <a:t> (Jdg. 9:23).</a:t>
            </a:r>
          </a:p>
          <a:p>
            <a:r>
              <a:rPr lang="en-US" dirty="0" smtClean="0"/>
              <a:t>Samson’s desire to marry a woman from </a:t>
            </a:r>
            <a:r>
              <a:rPr lang="en-US" dirty="0" err="1" smtClean="0"/>
              <a:t>Timnah</a:t>
            </a:r>
            <a:r>
              <a:rPr lang="en-US" dirty="0" smtClean="0"/>
              <a:t> is from the Lord  because He was seeking a pretext to go against the Philistines (Jdg. 14:4).</a:t>
            </a:r>
          </a:p>
          <a:p>
            <a:r>
              <a:rPr lang="en-US" dirty="0" smtClean="0"/>
              <a:t>The Lord brought Naomi back empty and dealt harshly with her (Ruth 1:21).</a:t>
            </a:r>
          </a:p>
          <a:p>
            <a:r>
              <a:rPr lang="en-US" dirty="0" smtClean="0"/>
              <a:t>Eli’s sons refuse to listen to their father because the Lord wanted to kill them (1 Sam. 22:25).</a:t>
            </a:r>
          </a:p>
          <a:p>
            <a:endParaRPr lang="en-US" dirty="0" smtClean="0"/>
          </a:p>
        </p:txBody>
      </p:sp>
    </p:spTree>
    <p:extLst>
      <p:ext uri="{BB962C8B-B14F-4D97-AF65-F5344CB8AC3E}">
        <p14:creationId xmlns:p14="http://schemas.microsoft.com/office/powerpoint/2010/main" val="143909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lstStyle/>
          <a:p>
            <a:r>
              <a:rPr lang="en-US" dirty="0" smtClean="0"/>
              <a:t>An evil spirit from the Lord </a:t>
            </a:r>
            <a:r>
              <a:rPr lang="en-US" dirty="0" err="1" smtClean="0"/>
              <a:t>tormentes</a:t>
            </a:r>
            <a:r>
              <a:rPr lang="en-US" dirty="0" smtClean="0"/>
              <a:t> Saul (1 Sam. 16:14).</a:t>
            </a:r>
          </a:p>
          <a:p>
            <a:r>
              <a:rPr lang="en-US" dirty="0" smtClean="0"/>
              <a:t>David states that the Lord told </a:t>
            </a:r>
            <a:r>
              <a:rPr lang="en-US" dirty="0" err="1" smtClean="0"/>
              <a:t>Shimei</a:t>
            </a:r>
            <a:r>
              <a:rPr lang="en-US" dirty="0" smtClean="0"/>
              <a:t> to curse him (2 Sam. 16:10, 11).</a:t>
            </a:r>
          </a:p>
          <a:p>
            <a:r>
              <a:rPr lang="en-US" dirty="0" smtClean="0"/>
              <a:t>The Lord raises up an adversary (a </a:t>
            </a:r>
            <a:r>
              <a:rPr lang="en-US" i="1" dirty="0" err="1" smtClean="0"/>
              <a:t>satan</a:t>
            </a:r>
            <a:r>
              <a:rPr lang="en-US" dirty="0" smtClean="0"/>
              <a:t>) against Solomon (1 Kgs. 11:14, 23).</a:t>
            </a:r>
          </a:p>
          <a:p>
            <a:r>
              <a:rPr lang="en-US" dirty="0" smtClean="0"/>
              <a:t>Elijah charges God with killing the widow of </a:t>
            </a:r>
            <a:r>
              <a:rPr lang="en-US" dirty="0" err="1" smtClean="0"/>
              <a:t>Zarephath’s</a:t>
            </a:r>
            <a:r>
              <a:rPr lang="en-US" dirty="0" smtClean="0"/>
              <a:t> son (1 Kgs. 17:20).</a:t>
            </a:r>
          </a:p>
          <a:p>
            <a:r>
              <a:rPr lang="en-US" dirty="0"/>
              <a:t>The Lord puts a lying spirit into </a:t>
            </a:r>
            <a:r>
              <a:rPr lang="en-US" dirty="0" smtClean="0"/>
              <a:t>the mouth </a:t>
            </a:r>
            <a:r>
              <a:rPr lang="en-US" dirty="0"/>
              <a:t>of the false prophets (1 Kgs. </a:t>
            </a:r>
            <a:r>
              <a:rPr lang="en-US" dirty="0" smtClean="0"/>
              <a:t>22:19-:23).</a:t>
            </a:r>
          </a:p>
          <a:p>
            <a:r>
              <a:rPr lang="en-US" dirty="0" smtClean="0"/>
              <a:t>God</a:t>
            </a:r>
            <a:r>
              <a:rPr lang="en-US" dirty="0"/>
              <a:t> </a:t>
            </a:r>
            <a:r>
              <a:rPr lang="en-US" dirty="0" smtClean="0"/>
              <a:t>says he will bring a nation from far away against Jerusalem (Jer. 5:15-17).</a:t>
            </a:r>
          </a:p>
        </p:txBody>
      </p:sp>
    </p:spTree>
    <p:extLst>
      <p:ext uri="{BB962C8B-B14F-4D97-AF65-F5344CB8AC3E}">
        <p14:creationId xmlns:p14="http://schemas.microsoft.com/office/powerpoint/2010/main" val="296558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The Bible Says It Two Ways</a:t>
            </a:r>
            <a:endParaRPr lang="en-US" dirty="0">
              <a:solidFill>
                <a:srgbClr val="FF0000"/>
              </a:solidFill>
            </a:endParaRPr>
          </a:p>
        </p:txBody>
      </p:sp>
      <p:sp>
        <p:nvSpPr>
          <p:cNvPr id="3" name="Content Placeholder 2"/>
          <p:cNvSpPr>
            <a:spLocks noGrp="1"/>
          </p:cNvSpPr>
          <p:nvPr>
            <p:ph idx="1"/>
          </p:nvPr>
        </p:nvSpPr>
        <p:spPr>
          <a:xfrm>
            <a:off x="457200" y="1066800"/>
            <a:ext cx="8229600" cy="5334000"/>
          </a:xfrm>
        </p:spPr>
        <p:txBody>
          <a:bodyPr>
            <a:normAutofit fontScale="92500" lnSpcReduction="10000"/>
          </a:bodyPr>
          <a:lstStyle/>
          <a:p>
            <a:r>
              <a:rPr lang="en-US" dirty="0" smtClean="0"/>
              <a:t>Did God or Satan tempt David to number Israel (2 Sam. 24:1; 1 Chron. 21:1)?</a:t>
            </a:r>
          </a:p>
          <a:p>
            <a:r>
              <a:rPr lang="en-US" dirty="0" smtClean="0"/>
              <a:t>Solomon commands </a:t>
            </a:r>
            <a:r>
              <a:rPr lang="en-US" dirty="0" err="1" smtClean="0"/>
              <a:t>Benaiah</a:t>
            </a:r>
            <a:r>
              <a:rPr lang="en-US" dirty="0" smtClean="0"/>
              <a:t> to kill </a:t>
            </a:r>
            <a:r>
              <a:rPr lang="en-US" dirty="0" err="1" smtClean="0"/>
              <a:t>Joab</a:t>
            </a:r>
            <a:r>
              <a:rPr lang="en-US" dirty="0" smtClean="0"/>
              <a:t> in the temple courts because the Lord will bring back on his own head the innocent blood he shed (1 Kgs 2:28-33), yet Solomon does this himself because he believes that the role of the king was to administer </a:t>
            </a:r>
            <a:r>
              <a:rPr lang="en-US" i="1" dirty="0" smtClean="0"/>
              <a:t>divine</a:t>
            </a:r>
            <a:r>
              <a:rPr lang="en-US" dirty="0" smtClean="0"/>
              <a:t> justice.</a:t>
            </a:r>
          </a:p>
          <a:p>
            <a:r>
              <a:rPr lang="en-US" dirty="0" smtClean="0"/>
              <a:t>Did God give commands to Israel to offer their firstborn so that they might horrify them (Ezek. 20:25, 26) or did that thought never enter His mind and He never commanded it (Jer. 7:31)?</a:t>
            </a:r>
          </a:p>
          <a:p>
            <a:r>
              <a:rPr lang="en-US" dirty="0" smtClean="0"/>
              <a:t>Did Saul kill himself or did the Lord (1 Chr. 10:4-14)?</a:t>
            </a:r>
          </a:p>
        </p:txBody>
      </p:sp>
    </p:spTree>
    <p:extLst>
      <p:ext uri="{BB962C8B-B14F-4D97-AF65-F5344CB8AC3E}">
        <p14:creationId xmlns:p14="http://schemas.microsoft.com/office/powerpoint/2010/main" val="3957310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solidFill>
                  <a:srgbClr val="FF0000"/>
                </a:solidFill>
              </a:rPr>
              <a:t>Two Ways in Similar Contexts</a:t>
            </a:r>
            <a:endParaRPr lang="en-US" dirty="0">
              <a:solidFill>
                <a:srgbClr val="FF0000"/>
              </a:solidFill>
            </a:endParaRPr>
          </a:p>
        </p:txBody>
      </p:sp>
      <p:sp>
        <p:nvSpPr>
          <p:cNvPr id="3" name="Content Placeholder 2"/>
          <p:cNvSpPr>
            <a:spLocks noGrp="1"/>
          </p:cNvSpPr>
          <p:nvPr>
            <p:ph idx="1"/>
          </p:nvPr>
        </p:nvSpPr>
        <p:spPr>
          <a:xfrm>
            <a:off x="457200" y="1143000"/>
            <a:ext cx="8229600" cy="5166360"/>
          </a:xfrm>
        </p:spPr>
        <p:txBody>
          <a:bodyPr>
            <a:normAutofit lnSpcReduction="10000"/>
          </a:bodyPr>
          <a:lstStyle/>
          <a:p>
            <a:r>
              <a:rPr lang="en-US" dirty="0" smtClean="0"/>
              <a:t>God sends a prophet to Jeroboam with a message but warns him not to stop for anything on the way home. He disobeys and is killed by a lion. The older “prophet” who had lied to him said, “the Lord has </a:t>
            </a:r>
            <a:r>
              <a:rPr lang="en-US" i="1" dirty="0" smtClean="0"/>
              <a:t>given him to</a:t>
            </a:r>
            <a:r>
              <a:rPr lang="en-US" dirty="0" smtClean="0"/>
              <a:t> the lion” (1 Kgs. 13:26).</a:t>
            </a:r>
          </a:p>
          <a:p>
            <a:r>
              <a:rPr lang="en-US" dirty="0" smtClean="0"/>
              <a:t>“The Lord will strike Israel, as a reed is shaken in the water; he will root up Israel out of this good land that he gave to their ancestors, and scatter them beyond the Euphrates…. He </a:t>
            </a:r>
            <a:r>
              <a:rPr lang="en-US" i="1" dirty="0" smtClean="0"/>
              <a:t>will give Israel up</a:t>
            </a:r>
            <a:r>
              <a:rPr lang="en-US" dirty="0" smtClean="0"/>
              <a:t> because of the sins of Jeroboam…” (1 Kgs. 14:15, 16, NRSV).</a:t>
            </a:r>
            <a:endParaRPr lang="en-US" dirty="0"/>
          </a:p>
        </p:txBody>
      </p:sp>
    </p:spTree>
    <p:extLst>
      <p:ext uri="{BB962C8B-B14F-4D97-AF65-F5344CB8AC3E}">
        <p14:creationId xmlns:p14="http://schemas.microsoft.com/office/powerpoint/2010/main" val="1338038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Look at the Writers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137160" indent="0">
              <a:buNone/>
            </a:pPr>
            <a:r>
              <a:rPr lang="en-US" sz="3200" dirty="0" smtClean="0"/>
              <a:t>“The Bible is written by inspired men, but it is not God’s mode of thought and expression. It is that of humanity. God, as a writer, is not represented. Men will often say such a expression is not like God. But God has not put Himself in words, in logic, in rhetoric, on trial in the Bible. The writers of the Bible were God’s penmen, not His pen. Look at the different writers” (1 SM 21).</a:t>
            </a:r>
          </a:p>
        </p:txBody>
      </p:sp>
    </p:spTree>
    <p:extLst>
      <p:ext uri="{BB962C8B-B14F-4D97-AF65-F5344CB8AC3E}">
        <p14:creationId xmlns:p14="http://schemas.microsoft.com/office/powerpoint/2010/main" val="2497331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A Consistent Hermeneutic</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Previously, I have suggested that the Old Testament speaks in two voices—</a:t>
            </a:r>
          </a:p>
          <a:p>
            <a:pPr lvl="1"/>
            <a:r>
              <a:rPr lang="en-US" dirty="0"/>
              <a:t>a major voice that adapts the divine will to the choices and understanding of the people, and</a:t>
            </a:r>
          </a:p>
          <a:p>
            <a:pPr lvl="1"/>
            <a:r>
              <a:rPr lang="en-US" dirty="0"/>
              <a:t>a minor voice that speaks more closely to God’s ideal or preferred will</a:t>
            </a:r>
            <a:r>
              <a:rPr lang="en-US" dirty="0" smtClean="0"/>
              <a:t>.</a:t>
            </a:r>
          </a:p>
          <a:p>
            <a:r>
              <a:rPr lang="en-US" dirty="0" smtClean="0"/>
              <a:t>Rhetoric that declares that God does this or that act is clearly speaking in the major voice because such wording reflects human perceptions, perceptions that prevailed in the ancient Near East.</a:t>
            </a:r>
          </a:p>
        </p:txBody>
      </p:sp>
    </p:spTree>
    <p:extLst>
      <p:ext uri="{BB962C8B-B14F-4D97-AF65-F5344CB8AC3E}">
        <p14:creationId xmlns:p14="http://schemas.microsoft.com/office/powerpoint/2010/main" val="4237820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FF0000"/>
                </a:solidFill>
              </a:rPr>
              <a:t>Evidence</a:t>
            </a:r>
            <a:endParaRPr lang="en-US" dirty="0">
              <a:solidFill>
                <a:srgbClr val="FF0000"/>
              </a:solidFill>
            </a:endParaRPr>
          </a:p>
        </p:txBody>
      </p:sp>
      <p:sp>
        <p:nvSpPr>
          <p:cNvPr id="3" name="Content Placeholder 2"/>
          <p:cNvSpPr>
            <a:spLocks noGrp="1"/>
          </p:cNvSpPr>
          <p:nvPr>
            <p:ph idx="1"/>
          </p:nvPr>
        </p:nvSpPr>
        <p:spPr>
          <a:xfrm>
            <a:off x="457200" y="1143000"/>
            <a:ext cx="8229600" cy="5166360"/>
          </a:xfrm>
        </p:spPr>
        <p:txBody>
          <a:bodyPr>
            <a:normAutofit fontScale="85000" lnSpcReduction="20000"/>
          </a:bodyPr>
          <a:lstStyle/>
          <a:p>
            <a:r>
              <a:rPr lang="en-US" dirty="0" smtClean="0"/>
              <a:t>Angry gods are said to level the land in the same breath that enemy forces are said to level cities, tells, and temples. Text 20 in </a:t>
            </a:r>
            <a:r>
              <a:rPr lang="en-US" dirty="0" err="1" smtClean="0"/>
              <a:t>Westenholz</a:t>
            </a:r>
            <a:r>
              <a:rPr lang="en-US" dirty="0" smtClean="0"/>
              <a:t>, </a:t>
            </a:r>
            <a:r>
              <a:rPr lang="en-US" i="1" dirty="0" smtClean="0"/>
              <a:t>Legends of the Kings of </a:t>
            </a:r>
            <a:r>
              <a:rPr lang="en-US" i="1" dirty="0" err="1" smtClean="0"/>
              <a:t>Akkade</a:t>
            </a:r>
            <a:r>
              <a:rPr lang="en-US" dirty="0" smtClean="0"/>
              <a:t>, 276-277.</a:t>
            </a:r>
          </a:p>
          <a:p>
            <a:r>
              <a:rPr lang="en-US" dirty="0" smtClean="0"/>
              <a:t>“Father </a:t>
            </a:r>
            <a:r>
              <a:rPr lang="en-US" dirty="0" err="1" smtClean="0"/>
              <a:t>Enlil</a:t>
            </a:r>
            <a:r>
              <a:rPr lang="en-US" dirty="0" smtClean="0"/>
              <a:t>, by means of his angry commands, has overthrown the homeland.” Michalowski, </a:t>
            </a:r>
            <a:r>
              <a:rPr lang="en-US" i="1" dirty="0" smtClean="0"/>
              <a:t>The Correspondence of the Kings of Ur</a:t>
            </a:r>
            <a:r>
              <a:rPr lang="en-US" dirty="0" smtClean="0"/>
              <a:t>, 207.</a:t>
            </a:r>
          </a:p>
          <a:p>
            <a:r>
              <a:rPr lang="en-US" dirty="0" smtClean="0"/>
              <a:t>“The arrogant, the agreement-violator, he [</a:t>
            </a:r>
            <a:r>
              <a:rPr lang="en-US" dirty="0" err="1" smtClean="0"/>
              <a:t>Enlil</a:t>
            </a:r>
            <a:r>
              <a:rPr lang="en-US" dirty="0" smtClean="0"/>
              <a:t>] does not tolerate their evil in the city. . . . He does not let the wicked and evildoer escape its [the net’s] meshes….” Kramer, </a:t>
            </a:r>
            <a:r>
              <a:rPr lang="en-US" i="1" dirty="0" smtClean="0"/>
              <a:t>The Sumerians</a:t>
            </a:r>
            <a:r>
              <a:rPr lang="en-US" dirty="0" smtClean="0"/>
              <a:t>, 120-121.</a:t>
            </a:r>
          </a:p>
          <a:p>
            <a:r>
              <a:rPr lang="en-US" dirty="0" smtClean="0"/>
              <a:t>“O my lord, my wrongdoings are many, great are my sins. God in the rage of his heart has confronted me; the Goddess has become angry with me and made me ill.” Babylonian psalm cited in Magdalene, </a:t>
            </a:r>
            <a:r>
              <a:rPr lang="en-US" i="1" dirty="0" smtClean="0"/>
              <a:t>On the Scales of Righteousness</a:t>
            </a:r>
            <a:r>
              <a:rPr lang="en-US" dirty="0" smtClean="0"/>
              <a:t>, 15.</a:t>
            </a:r>
            <a:endParaRPr lang="en-US" dirty="0"/>
          </a:p>
        </p:txBody>
      </p:sp>
    </p:spTree>
    <p:extLst>
      <p:ext uri="{BB962C8B-B14F-4D97-AF65-F5344CB8AC3E}">
        <p14:creationId xmlns:p14="http://schemas.microsoft.com/office/powerpoint/2010/main" val="1830289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C00000"/>
                </a:solidFill>
              </a:rPr>
              <a:t>Ludlul</a:t>
            </a:r>
            <a:r>
              <a:rPr lang="en-US" dirty="0" smtClean="0">
                <a:solidFill>
                  <a:srgbClr val="C00000"/>
                </a:solidFill>
              </a:rPr>
              <a:t> </a:t>
            </a:r>
            <a:r>
              <a:rPr lang="en-US" dirty="0" err="1" smtClean="0">
                <a:solidFill>
                  <a:srgbClr val="C00000"/>
                </a:solidFill>
              </a:rPr>
              <a:t>bel</a:t>
            </a:r>
            <a:r>
              <a:rPr lang="en-US" dirty="0" smtClean="0">
                <a:solidFill>
                  <a:srgbClr val="C00000"/>
                </a:solidFill>
              </a:rPr>
              <a:t> </a:t>
            </a:r>
            <a:r>
              <a:rPr lang="en-US" dirty="0" err="1" smtClean="0">
                <a:solidFill>
                  <a:srgbClr val="C00000"/>
                </a:solidFill>
              </a:rPr>
              <a:t>nemeqi</a:t>
            </a:r>
            <a:r>
              <a:rPr lang="en-US" dirty="0" smtClean="0">
                <a:solidFill>
                  <a:srgbClr val="C00000"/>
                </a:solidFill>
              </a:rPr>
              <a:t/>
            </a:r>
            <a:br>
              <a:rPr lang="en-US" dirty="0" smtClean="0">
                <a:solidFill>
                  <a:srgbClr val="C00000"/>
                </a:solidFill>
              </a:rPr>
            </a:br>
            <a:r>
              <a:rPr lang="en-US" dirty="0" smtClean="0">
                <a:solidFill>
                  <a:srgbClr val="C00000"/>
                </a:solidFill>
              </a:rPr>
              <a:t>I Will Praise the Lord of Wisdom</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137160" indent="0">
              <a:buNone/>
            </a:pPr>
            <a:r>
              <a:rPr lang="en-US" dirty="0"/>
              <a:t>Tablet I</a:t>
            </a:r>
          </a:p>
          <a:p>
            <a:pPr marL="137160" indent="0">
              <a:buNone/>
            </a:pPr>
            <a:r>
              <a:rPr lang="en-US" dirty="0" smtClean="0"/>
              <a:t>1     Let </a:t>
            </a:r>
            <a:r>
              <a:rPr lang="en-US" dirty="0"/>
              <a:t>me praise the lord of wisdom, a god </a:t>
            </a:r>
            <a:r>
              <a:rPr lang="en-US" dirty="0" smtClean="0"/>
              <a:t>judicious</a:t>
            </a:r>
            <a:r>
              <a:rPr lang="en-US" dirty="0"/>
              <a:t>,</a:t>
            </a:r>
          </a:p>
          <a:p>
            <a:pPr marL="137160" indent="0">
              <a:buNone/>
            </a:pPr>
            <a:r>
              <a:rPr lang="en-US" dirty="0"/>
              <a:t>2     Angry at nighttime, loosening up in daytime.</a:t>
            </a:r>
          </a:p>
          <a:p>
            <a:pPr marL="137160" indent="0">
              <a:buNone/>
            </a:pPr>
            <a:r>
              <a:rPr lang="en-US" dirty="0"/>
              <a:t>3     </a:t>
            </a:r>
            <a:r>
              <a:rPr lang="en-US" dirty="0" err="1"/>
              <a:t>Marduk</a:t>
            </a:r>
            <a:r>
              <a:rPr lang="en-US" dirty="0"/>
              <a:t>, lord of wisdom, a god </a:t>
            </a:r>
            <a:r>
              <a:rPr lang="en-US" dirty="0" smtClean="0"/>
              <a:t>judicious</a:t>
            </a:r>
            <a:r>
              <a:rPr lang="en-US" dirty="0"/>
              <a:t>;</a:t>
            </a:r>
          </a:p>
          <a:p>
            <a:pPr marL="137160" indent="0">
              <a:buNone/>
            </a:pPr>
            <a:r>
              <a:rPr lang="en-US" dirty="0"/>
              <a:t>4     Angry at nighttime, loosening up in daytime;</a:t>
            </a:r>
          </a:p>
          <a:p>
            <a:pPr marL="137160" indent="0">
              <a:buNone/>
            </a:pPr>
            <a:r>
              <a:rPr lang="en-US" dirty="0"/>
              <a:t>5     Who is like a storm, a violent storm; his fury is </a:t>
            </a:r>
            <a:r>
              <a:rPr lang="en-US" dirty="0" smtClean="0"/>
              <a:t>desolate;</a:t>
            </a:r>
            <a:endParaRPr lang="en-US" dirty="0"/>
          </a:p>
          <a:p>
            <a:pPr marL="137160" indent="0">
              <a:buNone/>
            </a:pPr>
            <a:r>
              <a:rPr lang="en-US" dirty="0"/>
              <a:t>6     And, like the breeze of the morning, his blowing is good.</a:t>
            </a:r>
          </a:p>
          <a:p>
            <a:pPr marL="137160" indent="0">
              <a:buNone/>
            </a:pPr>
            <a:r>
              <a:rPr lang="en-US" dirty="0"/>
              <a:t>7     His fury is </a:t>
            </a:r>
            <a:r>
              <a:rPr lang="en-US" dirty="0" err="1" smtClean="0"/>
              <a:t>unfaceable</a:t>
            </a:r>
            <a:r>
              <a:rPr lang="en-US" dirty="0" smtClean="0"/>
              <a:t>; </a:t>
            </a:r>
            <a:r>
              <a:rPr lang="en-US" dirty="0"/>
              <a:t>the deluge is his boiling fury.</a:t>
            </a:r>
          </a:p>
          <a:p>
            <a:pPr marL="137160" indent="0">
              <a:buNone/>
            </a:pPr>
            <a:r>
              <a:rPr lang="en-US" dirty="0"/>
              <a:t>8     His mind is </a:t>
            </a:r>
            <a:r>
              <a:rPr lang="en-US" dirty="0" smtClean="0"/>
              <a:t>merciful; </a:t>
            </a:r>
            <a:r>
              <a:rPr lang="en-US" dirty="0"/>
              <a:t>his heart is relenting—</a:t>
            </a:r>
          </a:p>
          <a:p>
            <a:pPr marL="137160" indent="0">
              <a:buNone/>
            </a:pPr>
            <a:r>
              <a:rPr lang="en-US" dirty="0"/>
              <a:t>9     The main force of whose hand the heavens cannot bear,</a:t>
            </a:r>
          </a:p>
          <a:p>
            <a:pPr marL="137160" indent="0">
              <a:buNone/>
            </a:pPr>
            <a:r>
              <a:rPr lang="en-US" dirty="0"/>
              <a:t>10   Whose hand of greatness helps the dead.</a:t>
            </a:r>
          </a:p>
          <a:p>
            <a:pPr marL="137160" indent="0">
              <a:buNone/>
            </a:pPr>
            <a:r>
              <a:rPr lang="en-US" dirty="0" smtClean="0"/>
              <a:t>11   </a:t>
            </a:r>
            <a:r>
              <a:rPr lang="en-US" dirty="0" err="1" smtClean="0"/>
              <a:t>Marduk</a:t>
            </a:r>
            <a:r>
              <a:rPr lang="en-US" dirty="0"/>
              <a:t>, whose powerful hands the heavens cannot </a:t>
            </a:r>
            <a:r>
              <a:rPr lang="en-US" dirty="0" smtClean="0"/>
              <a:t>bear;</a:t>
            </a:r>
          </a:p>
          <a:p>
            <a:pPr marL="137160" indent="0">
              <a:buNone/>
            </a:pPr>
            <a:r>
              <a:rPr lang="en-US" dirty="0"/>
              <a:t>12   The greatness of whose hand helps the dead.</a:t>
            </a:r>
          </a:p>
          <a:p>
            <a:pPr marL="137160" indent="0">
              <a:buNone/>
            </a:pPr>
            <a:endParaRPr lang="en-US" dirty="0" smtClean="0"/>
          </a:p>
          <a:p>
            <a:pPr marL="651510" indent="-514350">
              <a:buAutoNum type="arabicPlain" startAt="11"/>
            </a:pPr>
            <a:endParaRPr lang="en-US" dirty="0"/>
          </a:p>
        </p:txBody>
      </p:sp>
    </p:spTree>
    <p:extLst>
      <p:ext uri="{BB962C8B-B14F-4D97-AF65-F5344CB8AC3E}">
        <p14:creationId xmlns:p14="http://schemas.microsoft.com/office/powerpoint/2010/main" val="2658346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Trail Begins . . .</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smtClean="0"/>
              <a:t>My heritage comes from a personal experience plus intense Bible study, fostered by Graham Maxwell’s picture of God.</a:t>
            </a:r>
          </a:p>
          <a:p>
            <a:r>
              <a:rPr lang="en-US" dirty="0" smtClean="0"/>
              <a:t>The view is that God is just like Jesus, never forceful, angry, and revengeful, but ever loving, kind, and forgiving.</a:t>
            </a:r>
          </a:p>
          <a:p>
            <a:r>
              <a:rPr lang="en-US" dirty="0" smtClean="0"/>
              <a:t>Most inheritors of the view have believed that while God will not kill the wicked at the end, He did kill many people in the flood, Sodom and Gomorrah, and other similar events.</a:t>
            </a:r>
          </a:p>
          <a:p>
            <a:r>
              <a:rPr lang="en-US" dirty="0" smtClean="0"/>
              <a:t>For many years, I shared this view.</a:t>
            </a:r>
            <a:endParaRPr lang="en-US" dirty="0"/>
          </a:p>
        </p:txBody>
      </p:sp>
    </p:spTree>
    <p:extLst>
      <p:ext uri="{BB962C8B-B14F-4D97-AF65-F5344CB8AC3E}">
        <p14:creationId xmlns:p14="http://schemas.microsoft.com/office/powerpoint/2010/main" val="33539665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32500" lnSpcReduction="20000"/>
          </a:bodyPr>
          <a:lstStyle/>
          <a:p>
            <a:pPr marL="137160" indent="0">
              <a:buNone/>
            </a:pPr>
            <a:r>
              <a:rPr lang="en-US" sz="7400" dirty="0" smtClean="0"/>
              <a:t>13   In </a:t>
            </a:r>
            <a:r>
              <a:rPr lang="en-US" sz="7400" dirty="0"/>
              <a:t>his </a:t>
            </a:r>
            <a:r>
              <a:rPr lang="en-US" sz="7400" dirty="0" smtClean="0"/>
              <a:t>wrath, </a:t>
            </a:r>
            <a:r>
              <a:rPr lang="en-US" sz="7400" dirty="0"/>
              <a:t>he opens </a:t>
            </a:r>
            <a:r>
              <a:rPr lang="en-US" sz="7400" dirty="0" smtClean="0"/>
              <a:t>graves</a:t>
            </a:r>
          </a:p>
          <a:p>
            <a:pPr marL="137160" indent="0">
              <a:buNone/>
            </a:pPr>
            <a:r>
              <a:rPr lang="en-US" sz="7400" dirty="0" smtClean="0"/>
              <a:t>14   </a:t>
            </a:r>
            <a:r>
              <a:rPr lang="en-US" sz="7400" dirty="0"/>
              <a:t>When in slaughter, he causes the fallen to rise.</a:t>
            </a:r>
          </a:p>
          <a:p>
            <a:pPr marL="137160" indent="0">
              <a:buNone/>
            </a:pPr>
            <a:r>
              <a:rPr lang="en-US" sz="7400" dirty="0"/>
              <a:t>15   He looks angrily; the </a:t>
            </a:r>
            <a:r>
              <a:rPr lang="en-US" sz="7400" i="1" dirty="0" err="1"/>
              <a:t>lamassu</a:t>
            </a:r>
            <a:r>
              <a:rPr lang="en-US" sz="7400" dirty="0"/>
              <a:t> and shades depart.</a:t>
            </a:r>
          </a:p>
          <a:p>
            <a:pPr marL="137160" indent="0">
              <a:buNone/>
            </a:pPr>
            <a:r>
              <a:rPr lang="en-US" sz="7400" dirty="0" smtClean="0"/>
              <a:t>16   He sets his eye and the personal god turns back to the one he pushed away.</a:t>
            </a:r>
          </a:p>
          <a:p>
            <a:pPr marL="137160" indent="0">
              <a:buNone/>
            </a:pPr>
            <a:r>
              <a:rPr lang="en-US" sz="7400" dirty="0" smtClean="0"/>
              <a:t>17   </a:t>
            </a:r>
            <a:r>
              <a:rPr lang="en-US" sz="7400" dirty="0"/>
              <a:t>For an instant, his heavy punishment is terrible.</a:t>
            </a:r>
          </a:p>
          <a:p>
            <a:pPr marL="137160" indent="0">
              <a:buNone/>
            </a:pPr>
            <a:r>
              <a:rPr lang="en-US" sz="7400" dirty="0"/>
              <a:t>18   But </a:t>
            </a:r>
            <a:r>
              <a:rPr lang="en-US" sz="7400" dirty="0" smtClean="0"/>
              <a:t>suddenly </a:t>
            </a:r>
            <a:r>
              <a:rPr lang="en-US" sz="7400" dirty="0"/>
              <a:t>he has pity; he turns into his mother.</a:t>
            </a:r>
          </a:p>
          <a:p>
            <a:pPr marL="137160" indent="0">
              <a:buNone/>
            </a:pPr>
            <a:r>
              <a:rPr lang="en-US" sz="7400" dirty="0"/>
              <a:t>19   He hastens to treat his beloved </a:t>
            </a:r>
            <a:r>
              <a:rPr lang="en-US" sz="7400" dirty="0" smtClean="0"/>
              <a:t>kindly.</a:t>
            </a:r>
            <a:endParaRPr lang="en-US" sz="7400" dirty="0"/>
          </a:p>
          <a:p>
            <a:pPr marL="137160" indent="0">
              <a:buNone/>
            </a:pPr>
            <a:r>
              <a:rPr lang="en-US" sz="7400" dirty="0"/>
              <a:t>20   Like a cow (with its) calf, my cow rotates (with me</a:t>
            </a:r>
            <a:r>
              <a:rPr lang="en-US" sz="7400" dirty="0" smtClean="0"/>
              <a:t>).</a:t>
            </a:r>
            <a:endParaRPr lang="en-US" sz="7400" dirty="0"/>
          </a:p>
          <a:p>
            <a:pPr marL="137160" indent="0">
              <a:buNone/>
            </a:pPr>
            <a:r>
              <a:rPr lang="en-US" sz="7400" dirty="0"/>
              <a:t>21   His beatings are thorns/barbs; he pierces the body.</a:t>
            </a:r>
          </a:p>
          <a:p>
            <a:pPr marL="137160" indent="0">
              <a:buNone/>
            </a:pPr>
            <a:r>
              <a:rPr lang="en-US" sz="7400" dirty="0" smtClean="0"/>
              <a:t>22   Soothing </a:t>
            </a:r>
            <a:r>
              <a:rPr lang="en-US" sz="7400" dirty="0"/>
              <a:t>are his bandages; he heals the victims of </a:t>
            </a:r>
            <a:r>
              <a:rPr lang="en-US" sz="7400" dirty="0" err="1"/>
              <a:t>Namtar</a:t>
            </a:r>
            <a:r>
              <a:rPr lang="en-US" sz="7400" dirty="0"/>
              <a:t>/the </a:t>
            </a:r>
            <a:r>
              <a:rPr lang="en-US" sz="7400" dirty="0" smtClean="0"/>
              <a:t> dying.     </a:t>
            </a:r>
          </a:p>
          <a:p>
            <a:pPr marL="137160" indent="0">
              <a:buNone/>
            </a:pPr>
            <a:r>
              <a:rPr lang="en-US" sz="7400" dirty="0" smtClean="0"/>
              <a:t>23   </a:t>
            </a:r>
            <a:r>
              <a:rPr lang="en-US" sz="7400" dirty="0"/>
              <a:t>When he speaks, he imposes crimes on one.</a:t>
            </a:r>
          </a:p>
          <a:p>
            <a:pPr marL="137160" indent="0">
              <a:buNone/>
            </a:pPr>
            <a:r>
              <a:rPr lang="en-US" sz="7400" dirty="0"/>
              <a:t>24   In the day of his judgment, debts and sins are absolved.</a:t>
            </a:r>
          </a:p>
          <a:p>
            <a:pPr marL="137160" indent="0">
              <a:buNone/>
            </a:pPr>
            <a:r>
              <a:rPr lang="en-US" sz="7400" dirty="0"/>
              <a:t>25   It is he who oppresses; he makes people sick.</a:t>
            </a:r>
          </a:p>
          <a:p>
            <a:pPr marL="137160" indent="0">
              <a:buNone/>
            </a:pPr>
            <a:r>
              <a:rPr lang="en-US" sz="7400" dirty="0"/>
              <a:t>26   By his incantation, shivers and chills are expelled.</a:t>
            </a:r>
          </a:p>
          <a:p>
            <a:pPr marL="137160" indent="0">
              <a:buNone/>
            </a:pPr>
            <a:endParaRPr lang="en-US" dirty="0"/>
          </a:p>
        </p:txBody>
      </p:sp>
    </p:spTree>
    <p:extLst>
      <p:ext uri="{BB962C8B-B14F-4D97-AF65-F5344CB8AC3E}">
        <p14:creationId xmlns:p14="http://schemas.microsoft.com/office/powerpoint/2010/main" val="2746441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 a Nutshell…</a:t>
            </a:r>
            <a:endParaRPr lang="en-US" dirty="0">
              <a:solidFill>
                <a:srgbClr val="FF0000"/>
              </a:solidFill>
            </a:endParaRPr>
          </a:p>
        </p:txBody>
      </p:sp>
      <p:sp>
        <p:nvSpPr>
          <p:cNvPr id="3" name="Content Placeholder 2"/>
          <p:cNvSpPr>
            <a:spLocks noGrp="1"/>
          </p:cNvSpPr>
          <p:nvPr>
            <p:ph idx="1"/>
          </p:nvPr>
        </p:nvSpPr>
        <p:spPr>
          <a:xfrm>
            <a:off x="457200" y="1371600"/>
            <a:ext cx="8229600" cy="4937760"/>
          </a:xfrm>
        </p:spPr>
        <p:txBody>
          <a:bodyPr/>
          <a:lstStyle/>
          <a:p>
            <a:r>
              <a:rPr lang="en-US" dirty="0" smtClean="0"/>
              <a:t>The hermeneutic I am employing is one  Adventists have used since the beginning of the movement.</a:t>
            </a:r>
          </a:p>
          <a:p>
            <a:r>
              <a:rPr lang="en-US" dirty="0" smtClean="0"/>
              <a:t>It does not cancel out texts, but reinterprets those texts in light of three things:</a:t>
            </a:r>
          </a:p>
          <a:p>
            <a:pPr lvl="1"/>
            <a:r>
              <a:rPr lang="en-US" sz="2800" dirty="0" smtClean="0"/>
              <a:t>Clearer texts that explain the difficult texts</a:t>
            </a:r>
          </a:p>
          <a:p>
            <a:pPr lvl="1"/>
            <a:r>
              <a:rPr lang="en-US" sz="2800" dirty="0" smtClean="0"/>
              <a:t>The character of God revealed more fully (e.g., the life of Christ)</a:t>
            </a:r>
          </a:p>
          <a:p>
            <a:pPr lvl="1"/>
            <a:r>
              <a:rPr lang="en-US" sz="2800" dirty="0" smtClean="0"/>
              <a:t>Simple common sense or logic</a:t>
            </a:r>
            <a:endParaRPr lang="en-US" sz="2800" dirty="0"/>
          </a:p>
        </p:txBody>
      </p:sp>
    </p:spTree>
    <p:extLst>
      <p:ext uri="{BB962C8B-B14F-4D97-AF65-F5344CB8AC3E}">
        <p14:creationId xmlns:p14="http://schemas.microsoft.com/office/powerpoint/2010/main" val="323169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0000"/>
                </a:solidFill>
              </a:rPr>
              <a:t>The Big Question Is…</a:t>
            </a:r>
            <a:endParaRPr lang="en-US" dirty="0">
              <a:solidFill>
                <a:srgbClr val="FF0000"/>
              </a:solidFill>
            </a:endParaRPr>
          </a:p>
        </p:txBody>
      </p:sp>
      <p:sp>
        <p:nvSpPr>
          <p:cNvPr id="3" name="Content Placeholder 2"/>
          <p:cNvSpPr>
            <a:spLocks noGrp="1"/>
          </p:cNvSpPr>
          <p:nvPr>
            <p:ph idx="1"/>
          </p:nvPr>
        </p:nvSpPr>
        <p:spPr>
          <a:xfrm>
            <a:off x="381000" y="1295400"/>
            <a:ext cx="8458200" cy="5105400"/>
          </a:xfrm>
        </p:spPr>
        <p:txBody>
          <a:bodyPr>
            <a:normAutofit lnSpcReduction="10000"/>
          </a:bodyPr>
          <a:lstStyle/>
          <a:p>
            <a:pPr marL="137160" indent="0">
              <a:buNone/>
            </a:pPr>
            <a:r>
              <a:rPr lang="en-US" dirty="0" smtClean="0"/>
              <a:t>Why should we believe that God did not harden Pharaoh’s heart, that the wicked will not burn forever, that God did not send a lying spirit to influence the false prophets, that He did not slay Saul, that He is not responsible for natural disasters, that He will not send the final plagues, and that He will not destroy the wicked at the end (even though the Bible says He did and will), but at the same time insist that He directly sent the flood, burned up Sodom and Gomorrah, swallowed up </a:t>
            </a:r>
            <a:r>
              <a:rPr lang="en-US" dirty="0" err="1" smtClean="0"/>
              <a:t>Korah</a:t>
            </a:r>
            <a:r>
              <a:rPr lang="en-US" dirty="0" smtClean="0"/>
              <a:t>, </a:t>
            </a:r>
            <a:r>
              <a:rPr lang="en-US" dirty="0" err="1" smtClean="0"/>
              <a:t>Dathan</a:t>
            </a:r>
            <a:r>
              <a:rPr lang="en-US" dirty="0" smtClean="0"/>
              <a:t>, and </a:t>
            </a:r>
            <a:r>
              <a:rPr lang="en-US" dirty="0" err="1" smtClean="0"/>
              <a:t>Abiram</a:t>
            </a:r>
            <a:r>
              <a:rPr lang="en-US" dirty="0" smtClean="0"/>
              <a:t>, consumed </a:t>
            </a:r>
            <a:r>
              <a:rPr lang="en-US" dirty="0" err="1" smtClean="0"/>
              <a:t>Nadab</a:t>
            </a:r>
            <a:r>
              <a:rPr lang="en-US" dirty="0" smtClean="0"/>
              <a:t> and </a:t>
            </a:r>
            <a:r>
              <a:rPr lang="en-US" dirty="0" err="1" smtClean="0"/>
              <a:t>Abihu</a:t>
            </a:r>
            <a:r>
              <a:rPr lang="en-US" dirty="0" smtClean="0"/>
              <a:t>, struck </a:t>
            </a:r>
            <a:r>
              <a:rPr lang="en-US" dirty="0" err="1" smtClean="0"/>
              <a:t>Uzzah</a:t>
            </a:r>
            <a:r>
              <a:rPr lang="en-US" dirty="0" smtClean="0"/>
              <a:t>, and slew 85,000 Assyrians (because the Bible says He did)?</a:t>
            </a:r>
            <a:endParaRPr lang="en-US" dirty="0"/>
          </a:p>
        </p:txBody>
      </p:sp>
    </p:spTree>
    <p:extLst>
      <p:ext uri="{BB962C8B-B14F-4D97-AF65-F5344CB8AC3E}">
        <p14:creationId xmlns:p14="http://schemas.microsoft.com/office/powerpoint/2010/main" val="1206322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Asked Another Way…</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How does God destroy?</a:t>
            </a:r>
          </a:p>
          <a:p>
            <a:r>
              <a:rPr lang="en-US" dirty="0" smtClean="0"/>
              <a:t>Does He ever need to destroy, or are there forces available at any time to do their destructive work, if God simply lets them?</a:t>
            </a:r>
          </a:p>
          <a:p>
            <a:r>
              <a:rPr lang="en-US" dirty="0" smtClean="0"/>
              <a:t>Of course, some have argued that Satan would hardly be willing “to do God’s dirty work.”</a:t>
            </a:r>
          </a:p>
          <a:p>
            <a:r>
              <a:rPr lang="en-US" dirty="0" smtClean="0"/>
              <a:t>Yet, does Satan love his own that much?</a:t>
            </a:r>
          </a:p>
          <a:p>
            <a:r>
              <a:rPr lang="en-US" dirty="0" smtClean="0"/>
              <a:t>And besides Satan, aren’t there plenty of other dangerous things around to destroy us if God didn’t protect us?</a:t>
            </a:r>
            <a:endParaRPr lang="en-US" dirty="0"/>
          </a:p>
        </p:txBody>
      </p:sp>
    </p:spTree>
    <p:extLst>
      <p:ext uri="{BB962C8B-B14F-4D97-AF65-F5344CB8AC3E}">
        <p14:creationId xmlns:p14="http://schemas.microsoft.com/office/powerpoint/2010/main" val="33155590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0000"/>
                </a:solidFill>
              </a:rPr>
              <a:t>Yet Another Question	</a:t>
            </a:r>
            <a:endParaRPr lang="en-US" dirty="0">
              <a:solidFill>
                <a:srgbClr val="FF0000"/>
              </a:solidFill>
            </a:endParaRPr>
          </a:p>
        </p:txBody>
      </p:sp>
      <p:sp>
        <p:nvSpPr>
          <p:cNvPr id="3" name="Content Placeholder 2"/>
          <p:cNvSpPr>
            <a:spLocks noGrp="1"/>
          </p:cNvSpPr>
          <p:nvPr>
            <p:ph idx="1"/>
          </p:nvPr>
        </p:nvSpPr>
        <p:spPr>
          <a:xfrm>
            <a:off x="457200" y="1295400"/>
            <a:ext cx="8229600" cy="5013960"/>
          </a:xfrm>
        </p:spPr>
        <p:txBody>
          <a:bodyPr>
            <a:normAutofit lnSpcReduction="10000"/>
          </a:bodyPr>
          <a:lstStyle/>
          <a:p>
            <a:r>
              <a:rPr lang="en-US" dirty="0" smtClean="0"/>
              <a:t>Most Adventists are convinced that God is not directly responsible for the natural disasters in our world.</a:t>
            </a:r>
          </a:p>
          <a:p>
            <a:r>
              <a:rPr lang="en-US" dirty="0" smtClean="0"/>
              <a:t>Many evangelists have, to attract members, argued that either Satan or we humans are responsible.</a:t>
            </a:r>
          </a:p>
          <a:p>
            <a:r>
              <a:rPr lang="en-US" dirty="0" smtClean="0"/>
              <a:t>Why would God not be directly responsible for flooding like Katrina, but responsible for the first flood?</a:t>
            </a:r>
          </a:p>
          <a:p>
            <a:r>
              <a:rPr lang="en-US" dirty="0" smtClean="0"/>
              <a:t>Has God changed in the 20</a:t>
            </a:r>
            <a:r>
              <a:rPr lang="en-US" baseline="30000" dirty="0" smtClean="0"/>
              <a:t>th</a:t>
            </a:r>
            <a:r>
              <a:rPr lang="en-US" dirty="0" smtClean="0"/>
              <a:t> to 21</a:t>
            </a:r>
            <a:r>
              <a:rPr lang="en-US" baseline="30000" dirty="0" smtClean="0"/>
              <a:t>st</a:t>
            </a:r>
            <a:r>
              <a:rPr lang="en-US" dirty="0" smtClean="0"/>
              <a:t> centuries in the way He deals with human beings from how He dealt with them in the Old Testament?</a:t>
            </a:r>
            <a:endParaRPr lang="en-US" dirty="0"/>
          </a:p>
        </p:txBody>
      </p:sp>
    </p:spTree>
    <p:extLst>
      <p:ext uri="{BB962C8B-B14F-4D97-AF65-F5344CB8AC3E}">
        <p14:creationId xmlns:p14="http://schemas.microsoft.com/office/powerpoint/2010/main" val="3963863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rPr>
              <a:t>Reading Ellen White…</a:t>
            </a:r>
            <a:endParaRPr lang="en-US" dirty="0">
              <a:solidFill>
                <a:srgbClr val="FF0000"/>
              </a:solidFill>
            </a:endParaRPr>
          </a:p>
        </p:txBody>
      </p:sp>
      <p:sp>
        <p:nvSpPr>
          <p:cNvPr id="3" name="Content Placeholder 2"/>
          <p:cNvSpPr>
            <a:spLocks noGrp="1"/>
          </p:cNvSpPr>
          <p:nvPr>
            <p:ph idx="1"/>
          </p:nvPr>
        </p:nvSpPr>
        <p:spPr>
          <a:xfrm>
            <a:off x="457200" y="914400"/>
            <a:ext cx="8229600" cy="5394960"/>
          </a:xfrm>
        </p:spPr>
        <p:txBody>
          <a:bodyPr>
            <a:noAutofit/>
          </a:bodyPr>
          <a:lstStyle/>
          <a:p>
            <a:pPr marL="137160" indent="0">
              <a:buNone/>
            </a:pPr>
            <a:r>
              <a:rPr lang="en-US" sz="2400" dirty="0" smtClean="0"/>
              <a:t>She speaks of God’s judgments at work in land and sea. “The judgments of God are in the land. He is sending them upon men by land and by sea” (ST April 25, 1900).</a:t>
            </a:r>
          </a:p>
          <a:p>
            <a:pPr marL="137160" indent="0">
              <a:buNone/>
            </a:pPr>
            <a:r>
              <a:rPr lang="en-US" sz="2400" dirty="0" smtClean="0"/>
              <a:t>Yet she also said, “I was shown that the judgments of God would not directly out from the Lord upon them, but in this way: They place themselves beyond His protection. He warns, corrects, reproves, and points out the only path of safety; then, if those who have been the objects of His special care will follow their own course independent of the Spirit of God, after repeated warnings, if they choose their own way, then He does not commission His angels to prevent Satan’s decided attacks upon them.</a:t>
            </a:r>
            <a:r>
              <a:rPr lang="en-US" sz="2400" dirty="0"/>
              <a:t> </a:t>
            </a:r>
            <a:r>
              <a:rPr lang="en-US" sz="2400" dirty="0" smtClean="0"/>
              <a:t>    It is Satan’s power that is at work at sea and on land, bringing calamity and distress and sweeping off multitudes to make sure of his prey” (14 MR 3 [1883]; LDE 242).</a:t>
            </a:r>
          </a:p>
        </p:txBody>
      </p:sp>
    </p:spTree>
    <p:extLst>
      <p:ext uri="{BB962C8B-B14F-4D97-AF65-F5344CB8AC3E}">
        <p14:creationId xmlns:p14="http://schemas.microsoft.com/office/powerpoint/2010/main" val="4229834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Canonically Reading the OT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In previous presentations, I have argued that the minor voice of God’s preferred will comes first in a narrative sequence or first canonically speaking.</a:t>
            </a:r>
          </a:p>
          <a:p>
            <a:r>
              <a:rPr lang="en-US" dirty="0" smtClean="0"/>
              <a:t>What is the first instance of God killing people in the Old Testament? And how is it stated?</a:t>
            </a:r>
          </a:p>
          <a:p>
            <a:r>
              <a:rPr lang="en-US" dirty="0" smtClean="0"/>
              <a:t>Before we move to this, note that when Cain murders his brother Abel, God does not call for his death, but actually protects his life! What does this say for God’s regard for human life?</a:t>
            </a:r>
          </a:p>
          <a:p>
            <a:pPr marL="137160" indent="0">
              <a:buNone/>
            </a:pPr>
            <a:endParaRPr lang="en-US" dirty="0"/>
          </a:p>
        </p:txBody>
      </p:sp>
    </p:spTree>
    <p:extLst>
      <p:ext uri="{BB962C8B-B14F-4D97-AF65-F5344CB8AC3E}">
        <p14:creationId xmlns:p14="http://schemas.microsoft.com/office/powerpoint/2010/main" val="4030850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How the Flood Is Stated</a:t>
            </a:r>
            <a:endParaRPr lang="en-US" dirty="0">
              <a:solidFill>
                <a:srgbClr val="FF0000"/>
              </a:solidFill>
            </a:endParaRPr>
          </a:p>
        </p:txBody>
      </p:sp>
      <p:sp>
        <p:nvSpPr>
          <p:cNvPr id="3" name="Content Placeholder 2"/>
          <p:cNvSpPr>
            <a:spLocks noGrp="1"/>
          </p:cNvSpPr>
          <p:nvPr>
            <p:ph idx="1"/>
          </p:nvPr>
        </p:nvSpPr>
        <p:spPr>
          <a:xfrm>
            <a:off x="457200" y="1066800"/>
            <a:ext cx="8229600" cy="5242560"/>
          </a:xfrm>
        </p:spPr>
        <p:txBody>
          <a:bodyPr/>
          <a:lstStyle/>
          <a:p>
            <a:r>
              <a:rPr lang="en-US" dirty="0" smtClean="0"/>
              <a:t>“My spirit shall not abide in mortals forever, for they are flesh” (Gen. 6:3).</a:t>
            </a:r>
          </a:p>
          <a:p>
            <a:r>
              <a:rPr lang="en-US" dirty="0" smtClean="0"/>
              <a:t>“So the Lord said, ‘I will blot out from the earth the human beings I have created” (6:7).</a:t>
            </a:r>
          </a:p>
          <a:p>
            <a:r>
              <a:rPr lang="en-US" dirty="0" smtClean="0"/>
              <a:t>“I have determined to make an end of all flesh, for the earth is filled with violence because of them; now I am going to destroy them along with the earth” (6:13). </a:t>
            </a:r>
            <a:r>
              <a:rPr lang="en-US" i="1" dirty="0" smtClean="0"/>
              <a:t>sic! Let’s try again!</a:t>
            </a:r>
            <a:endParaRPr lang="en-US" dirty="0" smtClean="0"/>
          </a:p>
          <a:p>
            <a:r>
              <a:rPr lang="en-US" dirty="0" smtClean="0"/>
              <a:t>“</a:t>
            </a:r>
            <a:r>
              <a:rPr lang="en-US" b="1" dirty="0" smtClean="0"/>
              <a:t>An end of all flesh has come before me</a:t>
            </a:r>
            <a:r>
              <a:rPr lang="en-US" dirty="0" smtClean="0"/>
              <a:t>; . . . and behold me ruining/destroying them with the earth.”</a:t>
            </a:r>
            <a:endParaRPr lang="en-US" dirty="0"/>
          </a:p>
        </p:txBody>
      </p:sp>
    </p:spTree>
    <p:extLst>
      <p:ext uri="{BB962C8B-B14F-4D97-AF65-F5344CB8AC3E}">
        <p14:creationId xmlns:p14="http://schemas.microsoft.com/office/powerpoint/2010/main" val="3951233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Explanation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major voice in these texts is fairly strong, but by removing the translator’s bias and letting the Hebrew wording remain, the minor voice can be heard.</a:t>
            </a:r>
          </a:p>
          <a:p>
            <a:r>
              <a:rPr lang="en-US" dirty="0" smtClean="0"/>
              <a:t>The violence of humankind is destroying the earth and those who insist on violence will be destroyed with it. </a:t>
            </a:r>
          </a:p>
          <a:p>
            <a:r>
              <a:rPr lang="en-US" dirty="0" smtClean="0"/>
              <a:t>No wonder God grieves that He regrets ever creating humankind only to have them destroy themselves.</a:t>
            </a:r>
            <a:endParaRPr lang="en-US" dirty="0"/>
          </a:p>
        </p:txBody>
      </p:sp>
    </p:spTree>
    <p:extLst>
      <p:ext uri="{BB962C8B-B14F-4D97-AF65-F5344CB8AC3E}">
        <p14:creationId xmlns:p14="http://schemas.microsoft.com/office/powerpoint/2010/main" val="2575089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After the Flood . .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God gives the first statement regarding taking human life in Genesis 9:5, 6, NRSV:</a:t>
            </a:r>
          </a:p>
          <a:p>
            <a:pPr marL="137160" indent="0">
              <a:buNone/>
            </a:pPr>
            <a:r>
              <a:rPr lang="en-US" dirty="0" smtClean="0"/>
              <a:t>“For you own lifeblood I will surely require a reckoning: from every animal I will require it and from human beings each one for the blood of another, I will require a reckoning for human life. Whoever sheds the blood of a human, by a </a:t>
            </a:r>
            <a:r>
              <a:rPr lang="en-US" dirty="0" err="1" smtClean="0"/>
              <a:t>uman</a:t>
            </a:r>
            <a:r>
              <a:rPr lang="en-US" dirty="0" smtClean="0"/>
              <a:t> shall that person’s blood be shed; for in his own image God made humankind.”</a:t>
            </a:r>
          </a:p>
          <a:p>
            <a:pPr marL="137160" indent="0">
              <a:buNone/>
            </a:pPr>
            <a:r>
              <a:rPr lang="en-US" dirty="0" smtClean="0"/>
              <a:t>Note: the word “require” means “to investigate, seek out, or care for” something or someone.</a:t>
            </a:r>
            <a:endParaRPr lang="en-US" dirty="0"/>
          </a:p>
        </p:txBody>
      </p:sp>
    </p:spTree>
    <p:extLst>
      <p:ext uri="{BB962C8B-B14F-4D97-AF65-F5344CB8AC3E}">
        <p14:creationId xmlns:p14="http://schemas.microsoft.com/office/powerpoint/2010/main" val="1682690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C00000"/>
                </a:solidFill>
              </a:rPr>
              <a:t>My Part of the Journey</a:t>
            </a:r>
            <a:endParaRPr lang="en-US" dirty="0">
              <a:solidFill>
                <a:srgbClr val="C00000"/>
              </a:solidFill>
            </a:endParaRPr>
          </a:p>
        </p:txBody>
      </p:sp>
      <p:sp>
        <p:nvSpPr>
          <p:cNvPr id="3" name="Content Placeholder 2"/>
          <p:cNvSpPr>
            <a:spLocks noGrp="1"/>
          </p:cNvSpPr>
          <p:nvPr>
            <p:ph idx="1"/>
          </p:nvPr>
        </p:nvSpPr>
        <p:spPr>
          <a:xfrm>
            <a:off x="457200" y="1371600"/>
            <a:ext cx="8229600" cy="4937760"/>
          </a:xfrm>
        </p:spPr>
        <p:txBody>
          <a:bodyPr>
            <a:normAutofit/>
          </a:bodyPr>
          <a:lstStyle/>
          <a:p>
            <a:r>
              <a:rPr lang="en-US" dirty="0" smtClean="0"/>
              <a:t>Between 2008 and 2011, I drafted a book on the God of the Old Testament, attempting as I have done in class, to soften metaphorically the violent “emergency measures” of the Old Testament.</a:t>
            </a:r>
          </a:p>
          <a:p>
            <a:r>
              <a:rPr lang="en-US" dirty="0" smtClean="0"/>
              <a:t>I used metaphors like “putting people to sleep,” “necessary surgery to save the life of the patient,” and “removing the rotten apple in the barrel to protect the other apples” to try to show that while God used actions that involve force, His motive was to save, not to destroy.</a:t>
            </a:r>
          </a:p>
        </p:txBody>
      </p:sp>
    </p:spTree>
    <p:extLst>
      <p:ext uri="{BB962C8B-B14F-4D97-AF65-F5344CB8AC3E}">
        <p14:creationId xmlns:p14="http://schemas.microsoft.com/office/powerpoint/2010/main" val="984605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Autofit/>
          </a:bodyPr>
          <a:lstStyle/>
          <a:p>
            <a:r>
              <a:rPr lang="en-US" sz="2300" dirty="0" smtClean="0"/>
              <a:t>Canonically, this text precedes the sixth commandment that forbids murder. Scholars are quick to point out that the word “kill” in Exodus 20:13 refers to murder, since it is used only of humans, not of animals. They suggest that it does not forbid killing in war, capital punishment, or killing in self-defense.</a:t>
            </a:r>
          </a:p>
          <a:p>
            <a:r>
              <a:rPr lang="en-US" sz="2300" dirty="0" smtClean="0"/>
              <a:t>In Genesis 9:5, 6, however, God is against all bloodshed. If one understands that God is said to do what He allows in the OT, then the text really states that He will undertake the case of any person killed by another and the killer will be killed by yet another (natural effect)—because God made humans in His own image (and murder is the destruction of that image). This clearly rejects all human killing because of the term “shed the blood.”</a:t>
            </a:r>
          </a:p>
          <a:p>
            <a:r>
              <a:rPr lang="en-US" sz="2300" dirty="0" smtClean="0"/>
              <a:t>If all human bloodshed is wrong for humans, is it not wrong for God?</a:t>
            </a:r>
            <a:endParaRPr lang="en-US" sz="2300" dirty="0"/>
          </a:p>
        </p:txBody>
      </p:sp>
    </p:spTree>
    <p:extLst>
      <p:ext uri="{BB962C8B-B14F-4D97-AF65-F5344CB8AC3E}">
        <p14:creationId xmlns:p14="http://schemas.microsoft.com/office/powerpoint/2010/main" val="30066999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0000"/>
                </a:solidFill>
              </a:rPr>
              <a:t>Sodom and Gomorrah</a:t>
            </a:r>
            <a:endParaRPr lang="en-US" dirty="0">
              <a:solidFill>
                <a:srgbClr val="FF0000"/>
              </a:solidFill>
            </a:endParaRPr>
          </a:p>
        </p:txBody>
      </p:sp>
      <p:sp>
        <p:nvSpPr>
          <p:cNvPr id="3" name="Content Placeholder 2"/>
          <p:cNvSpPr>
            <a:spLocks noGrp="1"/>
          </p:cNvSpPr>
          <p:nvPr>
            <p:ph idx="1"/>
          </p:nvPr>
        </p:nvSpPr>
        <p:spPr>
          <a:xfrm>
            <a:off x="457200" y="1219200"/>
            <a:ext cx="8229600" cy="5090160"/>
          </a:xfrm>
        </p:spPr>
        <p:txBody>
          <a:bodyPr>
            <a:normAutofit lnSpcReduction="10000"/>
          </a:bodyPr>
          <a:lstStyle/>
          <a:p>
            <a:r>
              <a:rPr lang="en-US" dirty="0" smtClean="0"/>
              <a:t>This story is an interesting example of minor and major voices in a single narrative.</a:t>
            </a:r>
          </a:p>
          <a:p>
            <a:r>
              <a:rPr lang="en-US" dirty="0" smtClean="0"/>
              <a:t>The narrative begins with God telling Abraham about conditions in Sodom.</a:t>
            </a:r>
          </a:p>
          <a:p>
            <a:r>
              <a:rPr lang="en-US" dirty="0" smtClean="0"/>
              <a:t>“Then the Lord said, ‘How great is the outcry against Sodom and Gomorrah and how very grave their sin! I must go down and see whether they have done altogether according to the outcry that has come to me; and if not, I will know’” (Gen. 18:20, 21, NRSV).</a:t>
            </a:r>
          </a:p>
          <a:p>
            <a:r>
              <a:rPr lang="en-US" dirty="0" smtClean="0"/>
              <a:t>So far God says nothing about destroying Sodom.</a:t>
            </a:r>
            <a:endParaRPr lang="en-US" dirty="0"/>
          </a:p>
        </p:txBody>
      </p:sp>
    </p:spTree>
    <p:extLst>
      <p:ext uri="{BB962C8B-B14F-4D97-AF65-F5344CB8AC3E}">
        <p14:creationId xmlns:p14="http://schemas.microsoft.com/office/powerpoint/2010/main" val="36386072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fontScale="92500" lnSpcReduction="10000"/>
          </a:bodyPr>
          <a:lstStyle/>
          <a:p>
            <a:r>
              <a:rPr lang="en-US" dirty="0" smtClean="0"/>
              <a:t>“Then Abraham came near and said, ‘Will you indeed sweep away the righteous with the wicked? . . . Far be it from you to do such a thing, to slay t righteous with the wicked,  so that the righteous fare as the wicked!’” (vv. 23, 25) In keeping with ancient Near Eastern views, Abraham assumes God is planning to destroy the people of Sodom.</a:t>
            </a:r>
          </a:p>
          <a:p>
            <a:r>
              <a:rPr lang="en-US" dirty="0" smtClean="0"/>
              <a:t>“And the Lord said, ‘If I find at Sodom fifty righteous in the city, I will forgive the whole place for their sake.’ Abraham answered, ‘. . . Will you destroy the whole city for lack of five?’ And he said, ‘I will not destroy it if I find forty-five there.’” (v. 28) </a:t>
            </a:r>
          </a:p>
          <a:p>
            <a:r>
              <a:rPr lang="en-US" dirty="0" smtClean="0"/>
              <a:t>God only states “I will not destroy it” after Abraham uses it in application to God.</a:t>
            </a:r>
            <a:endParaRPr lang="en-US" dirty="0"/>
          </a:p>
        </p:txBody>
      </p:sp>
    </p:spTree>
    <p:extLst>
      <p:ext uri="{BB962C8B-B14F-4D97-AF65-F5344CB8AC3E}">
        <p14:creationId xmlns:p14="http://schemas.microsoft.com/office/powerpoint/2010/main" val="19695308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699760"/>
          </a:xfrm>
        </p:spPr>
        <p:txBody>
          <a:bodyPr>
            <a:normAutofit fontScale="92500" lnSpcReduction="10000"/>
          </a:bodyPr>
          <a:lstStyle/>
          <a:p>
            <a:r>
              <a:rPr lang="en-US" dirty="0" smtClean="0"/>
              <a:t>In the next chapter, the angels declare, “For we are about to destroy this place, because the outcry against its people has become great before the Lord, and the Lord has sent us to destroy it” (19:13).</a:t>
            </a:r>
          </a:p>
          <a:p>
            <a:r>
              <a:rPr lang="en-US" dirty="0" smtClean="0"/>
              <a:t>The initial statements by God are the “reckoning” statements of investigation. These come first in the Sodom narrative and thus form the minor voice of God’s preferred will. </a:t>
            </a:r>
            <a:endParaRPr lang="en-US" dirty="0"/>
          </a:p>
          <a:p>
            <a:r>
              <a:rPr lang="en-US" dirty="0" smtClean="0"/>
              <a:t>After Abraham assumes God plans to destroy Sodom, the major voice that follows that assumption states that the Lord has sent the angels to destroy Sodom.</a:t>
            </a:r>
          </a:p>
          <a:p>
            <a:r>
              <a:rPr lang="en-US" dirty="0" smtClean="0"/>
              <a:t>And how do they destroy the city? By leading Lot and family from it so that God can let it go?</a:t>
            </a:r>
            <a:endParaRPr lang="en-US" dirty="0"/>
          </a:p>
        </p:txBody>
      </p:sp>
    </p:spTree>
    <p:extLst>
      <p:ext uri="{BB962C8B-B14F-4D97-AF65-F5344CB8AC3E}">
        <p14:creationId xmlns:p14="http://schemas.microsoft.com/office/powerpoint/2010/main" val="41138478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FF0000"/>
                </a:solidFill>
              </a:rPr>
              <a:t>Canonical Bookends</a:t>
            </a:r>
            <a:endParaRPr lang="en-US" dirty="0">
              <a:solidFill>
                <a:srgbClr val="FF0000"/>
              </a:solidFill>
            </a:endParaRPr>
          </a:p>
        </p:txBody>
      </p:sp>
      <p:sp>
        <p:nvSpPr>
          <p:cNvPr id="3" name="Content Placeholder 2"/>
          <p:cNvSpPr>
            <a:spLocks noGrp="1"/>
          </p:cNvSpPr>
          <p:nvPr>
            <p:ph idx="1"/>
          </p:nvPr>
        </p:nvSpPr>
        <p:spPr>
          <a:xfrm>
            <a:off x="457200" y="1143000"/>
            <a:ext cx="8229600" cy="5166360"/>
          </a:xfrm>
        </p:spPr>
        <p:txBody>
          <a:bodyPr>
            <a:normAutofit fontScale="92500" lnSpcReduction="10000"/>
          </a:bodyPr>
          <a:lstStyle/>
          <a:p>
            <a:r>
              <a:rPr lang="en-US" dirty="0" smtClean="0"/>
              <a:t>Two final canonical stories of God killing someone</a:t>
            </a:r>
            <a:r>
              <a:rPr lang="en-US" dirty="0"/>
              <a:t> </a:t>
            </a:r>
            <a:r>
              <a:rPr lang="en-US" dirty="0" smtClean="0"/>
              <a:t>occur in the book of Acts.</a:t>
            </a:r>
          </a:p>
          <a:p>
            <a:r>
              <a:rPr lang="en-US" dirty="0" smtClean="0"/>
              <a:t>When confronted with his lying to the Holy Spirit, Ananias drops dead in front of the believers.</a:t>
            </a:r>
          </a:p>
          <a:p>
            <a:r>
              <a:rPr lang="en-US" dirty="0" smtClean="0"/>
              <a:t>When </a:t>
            </a:r>
            <a:r>
              <a:rPr lang="en-US" dirty="0" err="1" smtClean="0"/>
              <a:t>Sapphira</a:t>
            </a:r>
            <a:r>
              <a:rPr lang="en-US" dirty="0" smtClean="0"/>
              <a:t> comes in, Peter confronts her and predicts her demise upon which she dies. </a:t>
            </a:r>
            <a:r>
              <a:rPr lang="en-US" i="1" dirty="0" smtClean="0"/>
              <a:t>But nothing is said in the entire story about God doing the killing.</a:t>
            </a:r>
          </a:p>
          <a:p>
            <a:r>
              <a:rPr lang="en-US" dirty="0" smtClean="0"/>
              <a:t>In Acts 12, Herod accepts worship from the people, and “an angel of the Lord struck him down, and he was eaten by worms and died” (v. 23, NRSV).</a:t>
            </a:r>
          </a:p>
          <a:p>
            <a:r>
              <a:rPr lang="en-US" dirty="0" smtClean="0"/>
              <a:t>Did the angel have to strike him or merely leave him?</a:t>
            </a:r>
          </a:p>
          <a:p>
            <a:endParaRPr lang="en-US" dirty="0"/>
          </a:p>
        </p:txBody>
      </p:sp>
    </p:spTree>
    <p:extLst>
      <p:ext uri="{BB962C8B-B14F-4D97-AF65-F5344CB8AC3E}">
        <p14:creationId xmlns:p14="http://schemas.microsoft.com/office/powerpoint/2010/main" val="33772402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137160" indent="0">
              <a:buNone/>
            </a:pPr>
            <a:r>
              <a:rPr lang="en-US" dirty="0" smtClean="0"/>
              <a:t>Given the evidence above and the hermeneutic that Seventh-day Adventists have used from their inception, I have come to believe that God has never taken life directly, that is, killed anyone. The way the stories are worded reflects human rhetoric (and all that is human is imperfect), a rhetoric that imperfectly attributes directly to God what He allows or brings about by withdrawing His protection. Or to put it another way, when people cut themselves off from that protection God can no longer effectually restrain the consequences.</a:t>
            </a:r>
            <a:endParaRPr lang="en-US" dirty="0"/>
          </a:p>
        </p:txBody>
      </p:sp>
    </p:spTree>
    <p:extLst>
      <p:ext uri="{BB962C8B-B14F-4D97-AF65-F5344CB8AC3E}">
        <p14:creationId xmlns:p14="http://schemas.microsoft.com/office/powerpoint/2010/main" val="2361166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Application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Understanding the difficult stories of God’s discipline in the OT as I now do has caused a significant change in my life.</a:t>
            </a:r>
          </a:p>
          <a:p>
            <a:r>
              <a:rPr lang="en-US" dirty="0" smtClean="0"/>
              <a:t>In my past, I have used methods on students, people in general, and pets that were occasionally insistent, if not forceful. I once terrified my cat so that she wouldn’t claw my furniture (she gave it a wide berth for weeks).</a:t>
            </a:r>
          </a:p>
          <a:p>
            <a:r>
              <a:rPr lang="en-US" dirty="0" smtClean="0"/>
              <a:t>I justified my actions because of believing that God used such measures in the Old Testament.</a:t>
            </a:r>
            <a:endParaRPr lang="en-US" dirty="0"/>
          </a:p>
        </p:txBody>
      </p:sp>
    </p:spTree>
    <p:extLst>
      <p:ext uri="{BB962C8B-B14F-4D97-AF65-F5344CB8AC3E}">
        <p14:creationId xmlns:p14="http://schemas.microsoft.com/office/powerpoint/2010/main" val="19261475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 am now trying to reform!</a:t>
            </a:r>
            <a:endParaRPr lang="en-US"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5920" y="1759902"/>
            <a:ext cx="5852160" cy="4389120"/>
          </a:xfrm>
        </p:spPr>
      </p:pic>
    </p:spTree>
    <p:extLst>
      <p:ext uri="{BB962C8B-B14F-4D97-AF65-F5344CB8AC3E}">
        <p14:creationId xmlns:p14="http://schemas.microsoft.com/office/powerpoint/2010/main" val="1293811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solidFill>
                  <a:srgbClr val="C00000"/>
                </a:solidFill>
              </a:rPr>
              <a:t>Meanwhile Something Had Happened</a:t>
            </a:r>
            <a:endParaRPr lang="en-US" sz="3200" dirty="0">
              <a:solidFill>
                <a:srgbClr val="C00000"/>
              </a:solidFill>
            </a:endParaRPr>
          </a:p>
        </p:txBody>
      </p:sp>
      <p:sp>
        <p:nvSpPr>
          <p:cNvPr id="3" name="Content Placeholder 2"/>
          <p:cNvSpPr>
            <a:spLocks noGrp="1"/>
          </p:cNvSpPr>
          <p:nvPr>
            <p:ph idx="1"/>
          </p:nvPr>
        </p:nvSpPr>
        <p:spPr>
          <a:xfrm>
            <a:off x="457200" y="1219200"/>
            <a:ext cx="8229600" cy="5090160"/>
          </a:xfrm>
        </p:spPr>
        <p:txBody>
          <a:bodyPr>
            <a:normAutofit fontScale="92500" lnSpcReduction="10000"/>
          </a:bodyPr>
          <a:lstStyle/>
          <a:p>
            <a:r>
              <a:rPr lang="en-US" dirty="0" smtClean="0"/>
              <a:t>In 2011, Jared Wright encountered a man who slugged him in the face, splitting his lip, citing Phineas as justification for “beating him up.”</a:t>
            </a:r>
          </a:p>
          <a:p>
            <a:r>
              <a:rPr lang="en-US" dirty="0" smtClean="0"/>
              <a:t>I was about to write the last chapter in the book where I would explain why, while God could use violent measures and His servants could use them in the OT, we should not. </a:t>
            </a:r>
          </a:p>
          <a:p>
            <a:r>
              <a:rPr lang="en-US" dirty="0" smtClean="0"/>
              <a:t>Wright’s story really challenged me. At one point I considered that the easiest way to deal with Phineas—and God—was to join a minority group in the church, and declare that God never killed.</a:t>
            </a:r>
          </a:p>
          <a:p>
            <a:r>
              <a:rPr lang="en-US" dirty="0" smtClean="0"/>
              <a:t>I sweat through the chapter, maintaining my old position, but with major questions unanswered.</a:t>
            </a:r>
            <a:endParaRPr lang="en-US" dirty="0"/>
          </a:p>
        </p:txBody>
      </p:sp>
    </p:spTree>
    <p:extLst>
      <p:ext uri="{BB962C8B-B14F-4D97-AF65-F5344CB8AC3E}">
        <p14:creationId xmlns:p14="http://schemas.microsoft.com/office/powerpoint/2010/main" val="959730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C00000"/>
                </a:solidFill>
              </a:rPr>
              <a:t>Several Things Bothered Me</a:t>
            </a:r>
            <a:endParaRPr lang="en-US" dirty="0">
              <a:solidFill>
                <a:srgbClr val="C00000"/>
              </a:solidFill>
            </a:endParaRPr>
          </a:p>
        </p:txBody>
      </p:sp>
      <p:sp>
        <p:nvSpPr>
          <p:cNvPr id="3" name="Content Placeholder 2"/>
          <p:cNvSpPr>
            <a:spLocks noGrp="1"/>
          </p:cNvSpPr>
          <p:nvPr>
            <p:ph idx="1"/>
          </p:nvPr>
        </p:nvSpPr>
        <p:spPr>
          <a:xfrm>
            <a:off x="457200" y="1066800"/>
            <a:ext cx="8229600" cy="5242560"/>
          </a:xfrm>
        </p:spPr>
        <p:txBody>
          <a:bodyPr>
            <a:normAutofit fontScale="92500" lnSpcReduction="20000"/>
          </a:bodyPr>
          <a:lstStyle/>
          <a:p>
            <a:r>
              <a:rPr lang="en-US" dirty="0" smtClean="0"/>
              <a:t>If Jesus told us to be mature, like our Father in heaven was mature, because He sent rain and sunshine on the righteous and the unrighteous, how could I justify the violence of God in the OT without giving tacit permission to radical individuals who seek to justify the use of violence now in the name of the OT God?</a:t>
            </a:r>
          </a:p>
          <a:p>
            <a:r>
              <a:rPr lang="en-US" dirty="0" smtClean="0"/>
              <a:t>Ellen White, in </a:t>
            </a:r>
            <a:r>
              <a:rPr lang="en-US" i="1" dirty="0" smtClean="0"/>
              <a:t>DA</a:t>
            </a:r>
            <a:r>
              <a:rPr lang="en-US" dirty="0" smtClean="0"/>
              <a:t> 759, states that “compelling power is found only under Satan’s government. The Lord’s principles are not of this order. His authority rests upon goodness, mercy, and love, and the presentation of these principles is the means to be used. God’s government is moral, and truth and love are to be the prevailing power.” If this is true, then how could God use compelling power in the Old Testament?</a:t>
            </a:r>
            <a:endParaRPr lang="en-US" dirty="0"/>
          </a:p>
        </p:txBody>
      </p:sp>
    </p:spTree>
    <p:extLst>
      <p:ext uri="{BB962C8B-B14F-4D97-AF65-F5344CB8AC3E}">
        <p14:creationId xmlns:p14="http://schemas.microsoft.com/office/powerpoint/2010/main" val="2741604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solidFill>
                  <a:srgbClr val="C00000"/>
                </a:solidFill>
              </a:rPr>
              <a:t>Then Something Else Occurred</a:t>
            </a:r>
            <a:endParaRPr lang="en-US" dirty="0">
              <a:solidFill>
                <a:srgbClr val="C00000"/>
              </a:solidFill>
            </a:endParaRPr>
          </a:p>
        </p:txBody>
      </p:sp>
      <p:sp>
        <p:nvSpPr>
          <p:cNvPr id="3" name="Content Placeholder 2"/>
          <p:cNvSpPr>
            <a:spLocks noGrp="1"/>
          </p:cNvSpPr>
          <p:nvPr>
            <p:ph idx="1"/>
          </p:nvPr>
        </p:nvSpPr>
        <p:spPr>
          <a:xfrm>
            <a:off x="457200" y="1219200"/>
            <a:ext cx="8229600" cy="5090160"/>
          </a:xfrm>
        </p:spPr>
        <p:txBody>
          <a:bodyPr>
            <a:normAutofit/>
          </a:bodyPr>
          <a:lstStyle/>
          <a:p>
            <a:r>
              <a:rPr lang="en-US" sz="3200" dirty="0" smtClean="0"/>
              <a:t>Two people very dear to my heart read a book, entitled, </a:t>
            </a:r>
            <a:r>
              <a:rPr lang="en-US" sz="3200" i="1" dirty="0" smtClean="0"/>
              <a:t>As He Is</a:t>
            </a:r>
            <a:r>
              <a:rPr lang="en-US" sz="3200" dirty="0" smtClean="0"/>
              <a:t>. This book </a:t>
            </a:r>
            <a:r>
              <a:rPr lang="en-US" sz="3200" dirty="0" smtClean="0"/>
              <a:t>claimed </a:t>
            </a:r>
            <a:r>
              <a:rPr lang="en-US" sz="3200" dirty="0" smtClean="0"/>
              <a:t>that God has never killed and spent considerable space hypothesizing how events such as the flood, Sodom and Gomorrah, and </a:t>
            </a:r>
            <a:r>
              <a:rPr lang="en-US" sz="3200" dirty="0" err="1" smtClean="0"/>
              <a:t>Korah</a:t>
            </a:r>
            <a:r>
              <a:rPr lang="en-US" sz="3200" dirty="0" smtClean="0"/>
              <a:t>, </a:t>
            </a:r>
            <a:r>
              <a:rPr lang="en-US" sz="3200" dirty="0" err="1" smtClean="0"/>
              <a:t>Dathan</a:t>
            </a:r>
            <a:r>
              <a:rPr lang="en-US" sz="3200" dirty="0" smtClean="0"/>
              <a:t>, and </a:t>
            </a:r>
            <a:r>
              <a:rPr lang="en-US" sz="3200" dirty="0" err="1" smtClean="0"/>
              <a:t>Abiram</a:t>
            </a:r>
            <a:r>
              <a:rPr lang="en-US" sz="3200" dirty="0" smtClean="0"/>
              <a:t> might have taken place.</a:t>
            </a:r>
          </a:p>
          <a:p>
            <a:r>
              <a:rPr lang="en-US" sz="3200" dirty="0" smtClean="0"/>
              <a:t>I wanted </a:t>
            </a:r>
            <a:r>
              <a:rPr lang="en-US" sz="3200" dirty="0" smtClean="0"/>
              <a:t>to reject the book’s thesis until I reread the following about the fall is Jerusalem in A.D. 70.</a:t>
            </a:r>
            <a:endParaRPr lang="en-US" sz="3200" dirty="0"/>
          </a:p>
        </p:txBody>
      </p:sp>
    </p:spTree>
    <p:extLst>
      <p:ext uri="{BB962C8B-B14F-4D97-AF65-F5344CB8AC3E}">
        <p14:creationId xmlns:p14="http://schemas.microsoft.com/office/powerpoint/2010/main" val="2534585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Autofit/>
          </a:bodyPr>
          <a:lstStyle/>
          <a:p>
            <a:pPr marL="137160" indent="0">
              <a:buNone/>
            </a:pPr>
            <a:r>
              <a:rPr lang="en-US" sz="2600" dirty="0" smtClean="0"/>
              <a:t>“The Jews had forged their own fetters; they had filled for themselves the cup of vengeance. In the utter destruction that befell them as a nation, . . . they were but reaping the harvest which their own hands had sown. . . . Their sufferings are often represented as a punishment visited upon them by the direct decree of God. It is thus that the great deceiver seeks to conceal his own work. By stubborn rejection of divine love and mercy, the Jews had caused the protection of God to be withdrawn from them, and Satan was permitted to rule them according to his will. The horrible cruelties enacted in the destruction of Jerusalem are a demonstration of Satan’s vindictive power over those who yield to his control.</a:t>
            </a:r>
            <a:endParaRPr lang="en-US" sz="2600" dirty="0"/>
          </a:p>
        </p:txBody>
      </p:sp>
    </p:spTree>
    <p:extLst>
      <p:ext uri="{BB962C8B-B14F-4D97-AF65-F5344CB8AC3E}">
        <p14:creationId xmlns:p14="http://schemas.microsoft.com/office/powerpoint/2010/main" val="604107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Autofit/>
          </a:bodyPr>
          <a:lstStyle/>
          <a:p>
            <a:pPr marL="137160" indent="0">
              <a:buNone/>
            </a:pPr>
            <a:r>
              <a:rPr lang="en-US" sz="2400" dirty="0" smtClean="0"/>
              <a:t>We cannot know how much we owe to Christ, for the peace and protection which we enjoy. It is the restraining power of God that prevents mankind from passing fully under the control of Satan. . . . But when men pass the limits of divine forbearance, that restraint is removed. </a:t>
            </a:r>
            <a:r>
              <a:rPr lang="en-US" sz="2400" b="1" dirty="0" smtClean="0"/>
              <a:t>God does not stand toward the sinner as an executioner of the sentence against transgression; but He leaves the </a:t>
            </a:r>
            <a:r>
              <a:rPr lang="en-US" sz="2400" b="1" dirty="0" err="1" smtClean="0"/>
              <a:t>rejectors</a:t>
            </a:r>
            <a:r>
              <a:rPr lang="en-US" sz="2400" b="1" dirty="0" smtClean="0"/>
              <a:t> of His mercy to themselves to reap that which they have sown.</a:t>
            </a:r>
            <a:r>
              <a:rPr lang="en-US" sz="2400" dirty="0" smtClean="0"/>
              <a:t> Every ray of light rejected, every warning despised or unheeded, every passion indulged, every transgression of the law of God is a seed sown which yields an unfailing harvest. The Spirit of God, persistently resisted, is at last withdrawn from the sinner, and then there is left no power to control the evil enmity of Satan. The destruction of Jerusalem is a fearful and solemn warning to all who are trifling with the offers of divine grace and resisting the pleadings of divine mercy.” GC 35, 36</a:t>
            </a:r>
          </a:p>
        </p:txBody>
      </p:sp>
    </p:spTree>
    <p:extLst>
      <p:ext uri="{BB962C8B-B14F-4D97-AF65-F5344CB8AC3E}">
        <p14:creationId xmlns:p14="http://schemas.microsoft.com/office/powerpoint/2010/main" val="62832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r>
              <a:rPr lang="en-US" sz="2500" dirty="0" smtClean="0"/>
              <a:t>I had always applied these words strictly to the final plagues and the final destruction of the wicked.</a:t>
            </a:r>
          </a:p>
          <a:p>
            <a:r>
              <a:rPr lang="en-US" sz="2500" dirty="0" smtClean="0"/>
              <a:t>As I read it this time, I realized that she was making an overarching statement, applying it across the board to all God’s acts of punishment or judgment, words she uses in connection with the destruction of Jerusalem.</a:t>
            </a:r>
          </a:p>
          <a:p>
            <a:r>
              <a:rPr lang="en-US" sz="2500" dirty="0" smtClean="0"/>
              <a:t>In other places she uses the same words—punishment and judgment—to describe acts of God in the Old Testament such as the flood (GC 339, PP 101, 160).</a:t>
            </a:r>
          </a:p>
          <a:p>
            <a:r>
              <a:rPr lang="en-US" sz="2500" dirty="0" smtClean="0"/>
              <a:t>This explains why, when she felt it appropriate, such as in the incident of the snakes in Numbers, she explained that this was not an act of God, but rather He stopped protecting them</a:t>
            </a:r>
            <a:r>
              <a:rPr lang="en-US" sz="2500" dirty="0"/>
              <a:t> </a:t>
            </a:r>
            <a:r>
              <a:rPr lang="en-US" sz="2500" dirty="0" smtClean="0"/>
              <a:t>(PP 429).</a:t>
            </a:r>
          </a:p>
        </p:txBody>
      </p:sp>
    </p:spTree>
    <p:extLst>
      <p:ext uri="{BB962C8B-B14F-4D97-AF65-F5344CB8AC3E}">
        <p14:creationId xmlns:p14="http://schemas.microsoft.com/office/powerpoint/2010/main" val="4171939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554</TotalTime>
  <Words>4219</Words>
  <Application>Microsoft Office PowerPoint</Application>
  <PresentationFormat>On-screen Show (4:3)</PresentationFormat>
  <Paragraphs>164</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Book Antiqua</vt:lpstr>
      <vt:lpstr>Calibri</vt:lpstr>
      <vt:lpstr>Lucida Sans</vt:lpstr>
      <vt:lpstr>Wingdings</vt:lpstr>
      <vt:lpstr>Wingdings 2</vt:lpstr>
      <vt:lpstr>Wingdings 3</vt:lpstr>
      <vt:lpstr>Apex</vt:lpstr>
      <vt:lpstr>Discipline in the Old Testament</vt:lpstr>
      <vt:lpstr>The Trail Begins . . .</vt:lpstr>
      <vt:lpstr>My Part of the Journey</vt:lpstr>
      <vt:lpstr>Meanwhile Something Had Happened</vt:lpstr>
      <vt:lpstr>Several Things Bothered Me</vt:lpstr>
      <vt:lpstr>Then Something Else Occurred</vt:lpstr>
      <vt:lpstr>PowerPoint Presentation</vt:lpstr>
      <vt:lpstr>PowerPoint Presentation</vt:lpstr>
      <vt:lpstr>PowerPoint Presentation</vt:lpstr>
      <vt:lpstr>Hermeneutical Issues</vt:lpstr>
      <vt:lpstr>Did God Do These Things?</vt:lpstr>
      <vt:lpstr>PowerPoint Presentation</vt:lpstr>
      <vt:lpstr>PowerPoint Presentation</vt:lpstr>
      <vt:lpstr>The Bible Says It Two Ways</vt:lpstr>
      <vt:lpstr>Two Ways in Similar Contexts</vt:lpstr>
      <vt:lpstr>Look at the Writers</vt:lpstr>
      <vt:lpstr>A Consistent Hermeneutic</vt:lpstr>
      <vt:lpstr>Evidence</vt:lpstr>
      <vt:lpstr>Ludlul bel nemeqi I Will Praise the Lord of Wisdom</vt:lpstr>
      <vt:lpstr>PowerPoint Presentation</vt:lpstr>
      <vt:lpstr>In a Nutshell…</vt:lpstr>
      <vt:lpstr>The Big Question Is…</vt:lpstr>
      <vt:lpstr>Asked Another Way…</vt:lpstr>
      <vt:lpstr>Yet Another Question </vt:lpstr>
      <vt:lpstr>Reading Ellen White…</vt:lpstr>
      <vt:lpstr>Canonically Reading the OT</vt:lpstr>
      <vt:lpstr>How the Flood Is Stated</vt:lpstr>
      <vt:lpstr>Explanation</vt:lpstr>
      <vt:lpstr>After the Flood . . .</vt:lpstr>
      <vt:lpstr>PowerPoint Presentation</vt:lpstr>
      <vt:lpstr>Sodom and Gomorrah</vt:lpstr>
      <vt:lpstr>PowerPoint Presentation</vt:lpstr>
      <vt:lpstr>PowerPoint Presentation</vt:lpstr>
      <vt:lpstr>Canonical Bookends</vt:lpstr>
      <vt:lpstr>Conclusion</vt:lpstr>
      <vt:lpstr>Application</vt:lpstr>
      <vt:lpstr>I am now trying to reform!</vt:lpstr>
    </vt:vector>
  </TitlesOfParts>
  <Company>Pacific Union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Discipline in the Old Testament</dc:title>
  <dc:creator>Jean Sheldon</dc:creator>
  <cp:lastModifiedBy>Jean Sheldon</cp:lastModifiedBy>
  <cp:revision>54</cp:revision>
  <dcterms:created xsi:type="dcterms:W3CDTF">2014-02-08T04:43:15Z</dcterms:created>
  <dcterms:modified xsi:type="dcterms:W3CDTF">2014-05-27T02:27:03Z</dcterms:modified>
</cp:coreProperties>
</file>